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9" r:id="rId3"/>
    <p:sldId id="297" r:id="rId4"/>
    <p:sldId id="324" r:id="rId5"/>
    <p:sldId id="326" r:id="rId6"/>
    <p:sldId id="323" r:id="rId7"/>
    <p:sldId id="331" r:id="rId8"/>
    <p:sldId id="327" r:id="rId9"/>
    <p:sldId id="328" r:id="rId10"/>
    <p:sldId id="298" r:id="rId11"/>
    <p:sldId id="343" r:id="rId12"/>
    <p:sldId id="334" r:id="rId13"/>
    <p:sldId id="329" r:id="rId14"/>
    <p:sldId id="330" r:id="rId15"/>
    <p:sldId id="325" r:id="rId16"/>
    <p:sldId id="337" r:id="rId17"/>
    <p:sldId id="350" r:id="rId18"/>
    <p:sldId id="335" r:id="rId19"/>
    <p:sldId id="338" r:id="rId20"/>
    <p:sldId id="336" r:id="rId21"/>
    <p:sldId id="332" r:id="rId22"/>
    <p:sldId id="344" r:id="rId23"/>
    <p:sldId id="339" r:id="rId24"/>
    <p:sldId id="346" r:id="rId25"/>
    <p:sldId id="340" r:id="rId26"/>
    <p:sldId id="342" r:id="rId27"/>
    <p:sldId id="341" r:id="rId28"/>
    <p:sldId id="345" r:id="rId29"/>
    <p:sldId id="347" r:id="rId30"/>
    <p:sldId id="348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26207-58BC-403D-9218-4632C5D48A06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1637A-238C-489D-B894-8585F3850E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81C5F-A844-409B-9D52-9D6C3838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D8DB7B-BD36-4601-B06A-34E946888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7DD58-3BB8-47F6-A7E9-8D5E6BB7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A6EEBE-C6C3-4F91-8110-550A0FF3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5FAA93-22C7-435D-976B-F47FBF3A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2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8DFCB-FDE2-465B-83EE-D27A45C8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1AF40C-8C3E-4998-BDE1-63521A4D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1937E-9030-489E-91E8-F6640C9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35FC6-1BCC-4A1B-A457-3FDE5A8B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831814-90F0-42B6-A796-BEF97297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60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437242-09C1-49B3-AE9D-A2A050806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625A0B-6C80-419F-A573-2857EFAAF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24CE9-880D-403A-BF86-7DA5B02C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DADE-B37D-4F1A-B747-046F815A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FF01F1-4730-49C2-9BB2-99946AC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8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1E780-004D-4050-8226-9A42FD8D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76548-EB5F-4939-B267-E3328D03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DF7E5-282A-4652-9C75-CCB28349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65FA7-1119-4BD8-B9DD-A65014A0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D79C56-FA3A-4C1C-A3DB-CA0260A5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6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ED7CD-D1D5-43E7-AFBF-AF8F46EE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AA54C7-DF5D-4396-880B-0F5D1529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8F705-E526-442D-A437-6C459776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77D22-2381-4E3C-9ACB-57DC5458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E995B-6656-4072-B4C1-E933B843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19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246C6-A795-4F10-B06B-74B2B090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EF62B3-228B-465A-9960-9A8E667A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57DFCB-6070-4CD3-8E4C-011FD34F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9BF568-DF8D-4DD1-87F0-8A8E8814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728190-CD98-42BD-8B7F-BFDDAFD1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2982A5-7FB7-43AB-904C-C1065DB6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11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3372B-5FCD-47A9-A93D-4E467164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10BDB5-642F-4493-83B3-E49B0A81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AD8351-BE92-4772-9284-3F39565FC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F06B49-1AEC-4604-B667-F9B6B360E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E9BC90-C1FA-4562-9D5A-7BFE6F5F3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526FAB-6F31-4526-A65F-98AA8B30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207784-6E00-40AF-8CF5-5CE45C12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1FDFEB-479F-46F5-AFC8-EBFD51B4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72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FEFE-D1BE-4046-AA7A-DE72DC5A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E33515-8770-4613-9D60-3E3FF147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5C757A-7D32-4286-88A2-C7F5FE4C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A94C5A-7F46-4F4D-B165-8ECC73FA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56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AFF30B-8F38-4010-9240-0FF128A0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B38C0D-9B7D-4AC7-A498-81982C01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060B0A-CE61-4890-896C-0B5A89D3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8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F6B5-85C7-4027-8921-2C34DCE6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A7BF26-FCCB-48E2-A7CC-E905D534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740FFB-2BEE-4064-A23C-FA6364C5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B82A4-7CF7-4AB1-9825-EDCE201B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A6840-1836-4288-84BC-5B7BD62A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40DB0A-478A-4FD3-BCAC-DD39B848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69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7A376-EA7B-4A74-9286-E35F8A45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97BE0-7719-4894-BE17-7D0F102F1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E4FB65-56E8-46DA-A6E5-310C70279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DAFCE6-1001-41A8-86AF-8217E7FD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E8AFD-58CE-431A-9B53-83E1899D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D205B4-F246-4079-9A2C-7072722C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2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487FA4-583D-469C-8264-76842405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3D78A3-94FA-4C04-A7C1-7239F497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9111-DCF6-4F71-AF42-75C209E29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AF61-2B3A-4A4F-9017-265B6A73855B}" type="datetimeFigureOut">
              <a:rPr lang="es-ES" smtClean="0"/>
              <a:t>07/05/2025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4EA02C-8A43-4F5C-A3E9-4BB3ACEEB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A8A66-9E6C-4167-91DB-477E4CDB6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AEAF-B401-44BF-8B55-EB2FDC69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69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2EC4D3-D468-49CB-85D4-383C14F5B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anchor="t">
            <a:normAutofit/>
          </a:bodyPr>
          <a:lstStyle/>
          <a:p>
            <a:pPr algn="l"/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  <a:t>ARABAKO FORU ALDUNDIKO </a:t>
            </a:r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  <a:t>KIROL ZERBITZUA</a:t>
            </a:r>
            <a:br>
              <a:rPr lang="es-ES" sz="2600" b="1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ES" sz="2600" b="1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5F9EB8-2630-4105-BF65-F7B2207C2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16076"/>
            <a:ext cx="4900143" cy="1709849"/>
          </a:xfrm>
        </p:spPr>
        <p:txBody>
          <a:bodyPr anchor="b">
            <a:normAutofit/>
          </a:bodyPr>
          <a:lstStyle/>
          <a:p>
            <a:pPr algn="l"/>
            <a:endParaRPr lang="es-ES" sz="2000"/>
          </a:p>
          <a:p>
            <a:pPr algn="l"/>
            <a:r>
              <a:rPr lang="es-ES" sz="2000" b="1">
                <a:latin typeface="Abadi" panose="020B0604020104020204" pitchFamily="34" charset="0"/>
              </a:rPr>
              <a:t>SERVICIO DE DEPORTE</a:t>
            </a:r>
          </a:p>
          <a:p>
            <a:pPr algn="l"/>
            <a:r>
              <a:rPr lang="es-ES" sz="2000" b="1">
                <a:latin typeface="Abadi" panose="020B0604020104020204" pitchFamily="34" charset="0"/>
              </a:rPr>
              <a:t>DIPUTACIÓN FORAL DE ÁLAVA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1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NORMATIVAS DE JUEGO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1932487"/>
            <a:ext cx="6836927" cy="45499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Novedades</a:t>
            </a:r>
            <a:r>
              <a:rPr lang="en-US" sz="1700" dirty="0"/>
              <a:t> </a:t>
            </a:r>
            <a:r>
              <a:rPr lang="en-US" sz="1700" dirty="0" err="1"/>
              <a:t>propias</a:t>
            </a:r>
            <a:r>
              <a:rPr lang="en-US" sz="1700" dirty="0"/>
              <a:t> </a:t>
            </a:r>
            <a:r>
              <a:rPr lang="en-US" sz="1700" dirty="0">
                <a:highlight>
                  <a:srgbClr val="FFFF00"/>
                </a:highlight>
              </a:rPr>
              <a:t>(en </a:t>
            </a:r>
            <a:r>
              <a:rPr lang="en-US" sz="1700" dirty="0" err="1">
                <a:highlight>
                  <a:srgbClr val="FFFF00"/>
                </a:highlight>
              </a:rPr>
              <a:t>amarillo</a:t>
            </a:r>
            <a:r>
              <a:rPr lang="en-US" sz="1700" dirty="0">
                <a:highlight>
                  <a:srgbClr val="FFFF00"/>
                </a:highlight>
              </a:rPr>
              <a:t>).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Novedades</a:t>
            </a:r>
            <a:r>
              <a:rPr lang="en-US" sz="1700" dirty="0"/>
              <a:t> DFA: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Deportes de </a:t>
            </a:r>
            <a:r>
              <a:rPr lang="en-US" sz="1500" dirty="0" err="1"/>
              <a:t>equipo</a:t>
            </a:r>
            <a:r>
              <a:rPr lang="en-US" sz="1500" dirty="0"/>
              <a:t>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It. Participación: </a:t>
            </a:r>
          </a:p>
          <a:p>
            <a:pPr marL="1714500" lvl="3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Chicos/as de 17 </a:t>
            </a:r>
            <a:r>
              <a:rPr lang="en-US" sz="1300" dirty="0" err="1"/>
              <a:t>años</a:t>
            </a:r>
            <a:r>
              <a:rPr lang="en-US" sz="1300" dirty="0"/>
              <a:t> (</a:t>
            </a:r>
            <a:r>
              <a:rPr lang="en-US" sz="1300" dirty="0" err="1"/>
              <a:t>año</a:t>
            </a:r>
            <a:r>
              <a:rPr lang="en-US" sz="1300" dirty="0"/>
              <a:t> anterior </a:t>
            </a:r>
            <a:r>
              <a:rPr lang="en-US" sz="1300" dirty="0" err="1"/>
              <a:t>mismo</a:t>
            </a:r>
            <a:r>
              <a:rPr lang="en-US" sz="1300" dirty="0"/>
              <a:t> </a:t>
            </a:r>
            <a:r>
              <a:rPr lang="en-US" sz="1300" dirty="0" err="1"/>
              <a:t>equipo</a:t>
            </a:r>
            <a:r>
              <a:rPr lang="en-US" sz="1300" dirty="0"/>
              <a:t>)</a:t>
            </a:r>
          </a:p>
          <a:p>
            <a:pPr marL="1714500" lvl="3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Niños</a:t>
            </a:r>
            <a:r>
              <a:rPr lang="en-US" sz="1300" dirty="0"/>
              <a:t>/as </a:t>
            </a:r>
            <a:r>
              <a:rPr lang="en-US" sz="1300" dirty="0" err="1"/>
              <a:t>edad</a:t>
            </a:r>
            <a:r>
              <a:rPr lang="en-US" sz="1300" dirty="0"/>
              <a:t> superior: </a:t>
            </a:r>
          </a:p>
          <a:p>
            <a:pPr marL="2171700" lvl="4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Posibilidad</a:t>
            </a:r>
            <a:r>
              <a:rPr lang="en-US" sz="1300" dirty="0"/>
              <a:t> de </a:t>
            </a:r>
            <a:r>
              <a:rPr lang="en-US" sz="1300" dirty="0" err="1"/>
              <a:t>acceso</a:t>
            </a:r>
            <a:r>
              <a:rPr lang="en-US" sz="1300" dirty="0"/>
              <a:t> a </a:t>
            </a:r>
            <a:r>
              <a:rPr lang="en-US" sz="1300" dirty="0" err="1"/>
              <a:t>fases</a:t>
            </a:r>
            <a:r>
              <a:rPr lang="en-US" sz="1300" dirty="0"/>
              <a:t> finales.</a:t>
            </a:r>
          </a:p>
          <a:p>
            <a:pPr marL="2171700" lvl="4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Autorizaciones</a:t>
            </a:r>
            <a:r>
              <a:rPr lang="en-US" sz="1300" dirty="0"/>
              <a:t> </a:t>
            </a:r>
            <a:r>
              <a:rPr lang="en-US" sz="1300" dirty="0" err="1"/>
              <a:t>especiales</a:t>
            </a:r>
            <a:r>
              <a:rPr lang="en-US" sz="1300" dirty="0"/>
              <a:t> para </a:t>
            </a:r>
            <a:r>
              <a:rPr lang="en-US" sz="1300" dirty="0" err="1"/>
              <a:t>entornos</a:t>
            </a:r>
            <a:r>
              <a:rPr lang="en-US" sz="1300" dirty="0"/>
              <a:t> rurales y personas </a:t>
            </a:r>
            <a:r>
              <a:rPr lang="en-US" sz="1300" dirty="0" err="1"/>
              <a:t>discapacitadas</a:t>
            </a:r>
            <a:r>
              <a:rPr lang="en-US" sz="13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No </a:t>
            </a:r>
            <a:r>
              <a:rPr lang="en-US" sz="1500" dirty="0" err="1"/>
              <a:t>posibilidad</a:t>
            </a:r>
            <a:r>
              <a:rPr lang="en-US" sz="1500" dirty="0"/>
              <a:t> de </a:t>
            </a:r>
            <a:r>
              <a:rPr lang="en-US" sz="1500" dirty="0" err="1"/>
              <a:t>convocatorias</a:t>
            </a:r>
            <a:r>
              <a:rPr lang="en-US" sz="1500" dirty="0"/>
              <a:t> </a:t>
            </a:r>
            <a:r>
              <a:rPr lang="en-US" sz="1500" dirty="0" err="1"/>
              <a:t>resultadistas</a:t>
            </a:r>
            <a:r>
              <a:rPr lang="en-US" sz="15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Ante </a:t>
            </a:r>
            <a:r>
              <a:rPr lang="en-US" sz="1500" dirty="0" err="1"/>
              <a:t>ausencia</a:t>
            </a:r>
            <a:r>
              <a:rPr lang="en-US" sz="1500" dirty="0"/>
              <a:t> de </a:t>
            </a:r>
            <a:r>
              <a:rPr lang="en-US" sz="1500" dirty="0" err="1"/>
              <a:t>licencias</a:t>
            </a:r>
            <a:r>
              <a:rPr lang="en-US" sz="1500" dirty="0"/>
              <a:t>, se </a:t>
            </a:r>
            <a:r>
              <a:rPr lang="en-US" sz="1500" dirty="0" err="1"/>
              <a:t>juega</a:t>
            </a:r>
            <a:r>
              <a:rPr lang="en-US" sz="1500" dirty="0"/>
              <a:t> </a:t>
            </a:r>
            <a:r>
              <a:rPr lang="en-US" sz="1500" dirty="0" err="1"/>
              <a:t>partido</a:t>
            </a:r>
            <a:r>
              <a:rPr lang="en-US" sz="1500" dirty="0"/>
              <a:t> y se </a:t>
            </a:r>
            <a:r>
              <a:rPr lang="en-US" sz="1500" dirty="0" err="1"/>
              <a:t>incorpora</a:t>
            </a:r>
            <a:r>
              <a:rPr lang="en-US" sz="1500" dirty="0"/>
              <a:t> en acta.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/>
              <a:t>Multi C: derecho a </a:t>
            </a:r>
            <a:r>
              <a:rPr lang="en-US" sz="1500" dirty="0" err="1"/>
              <a:t>participar</a:t>
            </a:r>
            <a:r>
              <a:rPr lang="en-US" sz="1500" dirty="0"/>
              <a:t> (</a:t>
            </a:r>
            <a:r>
              <a:rPr lang="en-US" sz="1500" dirty="0" err="1"/>
              <a:t>invitación</a:t>
            </a:r>
            <a:r>
              <a:rPr lang="en-US" sz="1500" dirty="0"/>
              <a:t>)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Árbitros</a:t>
            </a:r>
            <a:r>
              <a:rPr lang="en-US" sz="1500" dirty="0"/>
              <a:t>/as: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Edad</a:t>
            </a:r>
            <a:r>
              <a:rPr lang="en-US" sz="1300" dirty="0"/>
              <a:t> </a:t>
            </a:r>
            <a:r>
              <a:rPr lang="en-US" sz="1300" dirty="0" err="1"/>
              <a:t>mínima</a:t>
            </a:r>
            <a:r>
              <a:rPr lang="en-US" sz="13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FF0000"/>
                </a:solidFill>
              </a:rPr>
              <a:t>Posibilidad</a:t>
            </a:r>
            <a:r>
              <a:rPr lang="en-US" sz="1300" dirty="0">
                <a:solidFill>
                  <a:srgbClr val="FF0000"/>
                </a:solidFill>
              </a:rPr>
              <a:t> de </a:t>
            </a:r>
            <a:r>
              <a:rPr lang="en-US" sz="1300" dirty="0" err="1">
                <a:solidFill>
                  <a:srgbClr val="FF0000"/>
                </a:solidFill>
              </a:rPr>
              <a:t>requerir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árbitros</a:t>
            </a:r>
            <a:r>
              <a:rPr lang="en-US" sz="1300" dirty="0">
                <a:solidFill>
                  <a:srgbClr val="FF0000"/>
                </a:solidFill>
              </a:rPr>
              <a:t>/as.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Actas</a:t>
            </a:r>
            <a:r>
              <a:rPr lang="en-US" sz="1500" dirty="0"/>
              <a:t>/</a:t>
            </a:r>
            <a:r>
              <a:rPr lang="en-US" sz="1500" dirty="0" err="1"/>
              <a:t>Informes</a:t>
            </a:r>
            <a:r>
              <a:rPr lang="en-US" sz="1500" dirty="0"/>
              <a:t> </a:t>
            </a:r>
            <a:r>
              <a:rPr lang="en-US" sz="1500" dirty="0" err="1"/>
              <a:t>obligatorios</a:t>
            </a:r>
            <a:r>
              <a:rPr lang="en-US" sz="15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Delegados</a:t>
            </a:r>
            <a:r>
              <a:rPr lang="en-US" sz="1500" dirty="0"/>
              <a:t>/as </a:t>
            </a:r>
            <a:r>
              <a:rPr lang="en-US" sz="1500" dirty="0" err="1"/>
              <a:t>federativos</a:t>
            </a:r>
            <a:r>
              <a:rPr lang="en-US" sz="1500" dirty="0"/>
              <a:t>/as.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b="1" dirty="0" err="1"/>
              <a:t>Incorporación</a:t>
            </a:r>
            <a:r>
              <a:rPr lang="en-US" sz="1500" b="1" dirty="0"/>
              <a:t> del </a:t>
            </a:r>
            <a:r>
              <a:rPr lang="en-US" sz="1500" b="1" dirty="0" err="1"/>
              <a:t>protocolo</a:t>
            </a:r>
            <a:r>
              <a:rPr lang="en-US" sz="1500" b="1" dirty="0"/>
              <a:t> </a:t>
            </a:r>
            <a:r>
              <a:rPr lang="en-US" sz="1500" b="1" dirty="0" err="1"/>
              <a:t>gradas</a:t>
            </a:r>
            <a:r>
              <a:rPr lang="en-US" sz="1500" b="1" dirty="0"/>
              <a:t> o </a:t>
            </a:r>
            <a:r>
              <a:rPr lang="en-US" sz="1500" b="1" dirty="0" err="1"/>
              <a:t>modificación</a:t>
            </a:r>
            <a:r>
              <a:rPr lang="en-US" sz="1500" b="1" dirty="0"/>
              <a:t> del </a:t>
            </a:r>
            <a:r>
              <a:rPr lang="en-US" sz="1500" b="1" dirty="0" err="1"/>
              <a:t>adaptado</a:t>
            </a:r>
            <a:r>
              <a:rPr lang="en-US" sz="1500" b="1" dirty="0"/>
              <a:t>.</a:t>
            </a:r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EDAD ÁRBITROS/AS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1932487"/>
            <a:ext cx="6836927" cy="4549956"/>
          </a:xfrm>
        </p:spPr>
        <p:txBody>
          <a:bodyPr vert="horz" lIns="91440" tIns="45720" rIns="91440" bIns="45720" rtlCol="0">
            <a:normAutofit/>
          </a:bodyPr>
          <a:lstStyle/>
          <a:p>
            <a:pPr marL="43307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s-ES" sz="18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Catorce años para ejercer de anotador o anotadora auxiliar al equipo arbitral.</a:t>
            </a:r>
            <a:endParaRPr lang="es-ES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3307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s-ES" sz="18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Dieciséis años para arbitrar en partidos o pruebas de categoría, benjamín, alevín e infantil</a:t>
            </a:r>
            <a:endParaRPr lang="es-ES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3307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s-ES" sz="1800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Dieciocho años para arbitrar en partidos o pruebas de categoría cadete. </a:t>
            </a:r>
            <a:endParaRPr lang="es-ES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114300" algn="l"/>
            <a:r>
              <a:rPr lang="es-ES" sz="1500" b="1" dirty="0"/>
              <a:t>Podrá permitirse arbitrar en ciertas categorías con edades inferiores a las establecidas en esta letra, siempre y cuando la normativa específica de la modalidad así lo refleje, siendo obligatorio además que la entidad colaboradora presente al servicio competente en materia de deporte un proyecto justificando su necesidad, e incorporando, en su caso, la forma de capacitar y proteger a las y los afectados.</a:t>
            </a:r>
            <a:endParaRPr lang="en-US" sz="1500" b="1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7333866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MODIFICACIONES PROTOCOLO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1932487"/>
            <a:ext cx="6836927" cy="454995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Posibilidad</a:t>
            </a:r>
            <a:r>
              <a:rPr lang="en-US" sz="1700" dirty="0"/>
              <a:t> de </a:t>
            </a:r>
            <a:r>
              <a:rPr lang="en-US" sz="1700" dirty="0" err="1"/>
              <a:t>indumentaria</a:t>
            </a:r>
            <a:r>
              <a:rPr lang="en-US" sz="1700" dirty="0"/>
              <a:t> </a:t>
            </a:r>
            <a:r>
              <a:rPr lang="en-US" sz="1700" dirty="0" err="1"/>
              <a:t>árbitros</a:t>
            </a:r>
            <a:r>
              <a:rPr lang="en-US" sz="1700" dirty="0"/>
              <a:t>/as </a:t>
            </a:r>
            <a:r>
              <a:rPr lang="en-US" sz="1700" dirty="0" err="1"/>
              <a:t>federados</a:t>
            </a:r>
            <a:r>
              <a:rPr lang="en-US" sz="1700" dirty="0"/>
              <a:t>/as.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Normas</a:t>
            </a:r>
            <a:r>
              <a:rPr lang="en-US" sz="1700" dirty="0"/>
              <a:t> de </a:t>
            </a:r>
            <a:r>
              <a:rPr lang="en-US" sz="1700" dirty="0" err="1"/>
              <a:t>acceso</a:t>
            </a:r>
            <a:r>
              <a:rPr lang="en-US" sz="1700" dirty="0"/>
              <a:t> y </a:t>
            </a:r>
            <a:r>
              <a:rPr lang="en-US" sz="1700" dirty="0" err="1"/>
              <a:t>permanencia</a:t>
            </a:r>
            <a:r>
              <a:rPr lang="en-US" sz="1700" dirty="0"/>
              <a:t>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El </a:t>
            </a:r>
            <a:r>
              <a:rPr lang="en-US" sz="1700" dirty="0" err="1"/>
              <a:t>árbitro</a:t>
            </a:r>
            <a:r>
              <a:rPr lang="en-US" sz="1700" dirty="0"/>
              <a:t>/a, </a:t>
            </a:r>
            <a:r>
              <a:rPr lang="en-US" sz="1700" b="1" dirty="0"/>
              <a:t>a </a:t>
            </a:r>
            <a:r>
              <a:rPr lang="en-US" sz="1700" b="1" dirty="0" err="1"/>
              <a:t>través</a:t>
            </a:r>
            <a:r>
              <a:rPr lang="en-US" sz="1700" b="1" dirty="0"/>
              <a:t> de </a:t>
            </a:r>
            <a:r>
              <a:rPr lang="en-US" sz="1700" b="1" dirty="0" err="1"/>
              <a:t>entrenador</a:t>
            </a:r>
            <a:r>
              <a:rPr lang="en-US" sz="1700" b="1" dirty="0"/>
              <a:t>/a o </a:t>
            </a:r>
            <a:r>
              <a:rPr lang="en-US" sz="1700" b="1" dirty="0" err="1"/>
              <a:t>delegado</a:t>
            </a:r>
            <a:r>
              <a:rPr lang="en-US" sz="1700" b="1" dirty="0"/>
              <a:t>/a de </a:t>
            </a:r>
            <a:r>
              <a:rPr lang="en-US" sz="1700" b="1" dirty="0" err="1"/>
              <a:t>familias</a:t>
            </a:r>
            <a:r>
              <a:rPr lang="en-US" sz="1700" dirty="0"/>
              <a:t>, ha de </a:t>
            </a:r>
            <a:r>
              <a:rPr lang="en-US" sz="1700" dirty="0" err="1"/>
              <a:t>expulsar</a:t>
            </a:r>
            <a:r>
              <a:rPr lang="en-US" sz="1700" dirty="0"/>
              <a:t> de la </a:t>
            </a:r>
            <a:r>
              <a:rPr lang="en-US" sz="1700" dirty="0" err="1"/>
              <a:t>instalación</a:t>
            </a:r>
            <a:r>
              <a:rPr lang="en-US" sz="1700" dirty="0"/>
              <a:t> (2ª </a:t>
            </a:r>
            <a:r>
              <a:rPr lang="en-US" sz="1700" dirty="0" err="1"/>
              <a:t>actuación</a:t>
            </a:r>
            <a:r>
              <a:rPr lang="en-US" sz="1700" dirty="0"/>
              <a:t>), en </a:t>
            </a:r>
            <a:r>
              <a:rPr lang="en-US" sz="1700" dirty="0" err="1"/>
              <a:t>lugar</a:t>
            </a:r>
            <a:r>
              <a:rPr lang="en-US" sz="1700" dirty="0"/>
              <a:t> de </a:t>
            </a:r>
            <a:r>
              <a:rPr lang="en-US" sz="1700" dirty="0" err="1"/>
              <a:t>invitarle</a:t>
            </a:r>
            <a:r>
              <a:rPr lang="en-US" sz="1700" dirty="0"/>
              <a:t> a </a:t>
            </a:r>
            <a:r>
              <a:rPr lang="en-US" sz="1700" dirty="0" err="1"/>
              <a:t>marcharse</a:t>
            </a:r>
            <a:r>
              <a:rPr lang="en-US" sz="17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En </a:t>
            </a:r>
            <a:r>
              <a:rPr lang="en-US" sz="1700" dirty="0" err="1"/>
              <a:t>caso</a:t>
            </a:r>
            <a:r>
              <a:rPr lang="en-US" sz="1700" dirty="0"/>
              <a:t> de no </a:t>
            </a:r>
            <a:r>
              <a:rPr lang="en-US" sz="1700" dirty="0" err="1"/>
              <a:t>irse</a:t>
            </a:r>
            <a:r>
              <a:rPr lang="en-US" sz="1700" dirty="0"/>
              <a:t>, o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entrenador</a:t>
            </a:r>
            <a:r>
              <a:rPr lang="en-US" sz="1700" dirty="0"/>
              <a:t>/a o </a:t>
            </a:r>
            <a:r>
              <a:rPr lang="en-US" sz="1700" dirty="0" err="1"/>
              <a:t>delegado</a:t>
            </a:r>
            <a:r>
              <a:rPr lang="en-US" sz="1700" dirty="0"/>
              <a:t>/a de </a:t>
            </a:r>
            <a:r>
              <a:rPr lang="en-US" sz="1700" dirty="0" err="1"/>
              <a:t>familias</a:t>
            </a:r>
            <a:r>
              <a:rPr lang="en-US" sz="1700" dirty="0"/>
              <a:t> no le dice nada, dos </a:t>
            </a:r>
            <a:r>
              <a:rPr lang="en-US" sz="1700" dirty="0" err="1"/>
              <a:t>opciones</a:t>
            </a:r>
            <a:r>
              <a:rPr lang="en-US" sz="1700" dirty="0"/>
              <a:t>:</a:t>
            </a:r>
          </a:p>
          <a:p>
            <a:pPr marL="1828800" lvl="3" indent="-342900" algn="l">
              <a:buFont typeface="+mj-lt"/>
              <a:buAutoNum type="alphaLcParenR"/>
            </a:pPr>
            <a:r>
              <a:rPr lang="en-US" sz="1700" dirty="0"/>
              <a:t>Suspender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partido</a:t>
            </a:r>
            <a:endParaRPr lang="en-US" sz="1700" dirty="0"/>
          </a:p>
          <a:p>
            <a:pPr marL="1828800" lvl="3" indent="-342900" algn="l">
              <a:buFont typeface="+mj-lt"/>
              <a:buAutoNum type="alphaLcParenR"/>
            </a:pPr>
            <a:r>
              <a:rPr lang="en-US" sz="1700" dirty="0" err="1"/>
              <a:t>Llamar</a:t>
            </a:r>
            <a:r>
              <a:rPr lang="en-US" sz="1700" dirty="0"/>
              <a:t> a Policía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Deben </a:t>
            </a:r>
            <a:r>
              <a:rPr lang="en-US" sz="1700" dirty="0" err="1"/>
              <a:t>estar</a:t>
            </a:r>
            <a:r>
              <a:rPr lang="en-US" sz="1700" dirty="0"/>
              <a:t> en un </a:t>
            </a:r>
            <a:r>
              <a:rPr lang="en-US" sz="1700" dirty="0" err="1"/>
              <a:t>lugar</a:t>
            </a:r>
            <a:r>
              <a:rPr lang="en-US" sz="1700" dirty="0"/>
              <a:t> visible las </a:t>
            </a:r>
            <a:r>
              <a:rPr lang="en-US" sz="1700" dirty="0" err="1"/>
              <a:t>normas</a:t>
            </a:r>
            <a:r>
              <a:rPr lang="en-US" sz="17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Han de impeder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acceso</a:t>
            </a:r>
            <a:r>
              <a:rPr lang="en-US" sz="1700" dirty="0"/>
              <a:t> y </a:t>
            </a:r>
            <a:r>
              <a:rPr lang="en-US" sz="1700" dirty="0" err="1"/>
              <a:t>permanencia</a:t>
            </a:r>
            <a:r>
              <a:rPr lang="en-US" sz="1700" dirty="0"/>
              <a:t>, </a:t>
            </a:r>
            <a:r>
              <a:rPr lang="en-US" sz="1700" dirty="0" err="1"/>
              <a:t>asimismo</a:t>
            </a:r>
            <a:r>
              <a:rPr lang="en-US" sz="1700" dirty="0"/>
              <a:t>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Entidades locales (</a:t>
            </a:r>
            <a:r>
              <a:rPr lang="en-US" sz="1700" dirty="0" err="1"/>
              <a:t>partidos</a:t>
            </a:r>
            <a:r>
              <a:rPr lang="en-US" sz="1700" dirty="0"/>
              <a:t>).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Entidades </a:t>
            </a:r>
            <a:r>
              <a:rPr lang="en-US" sz="1700" dirty="0" err="1"/>
              <a:t>organizadoras</a:t>
            </a:r>
            <a:r>
              <a:rPr lang="en-US" sz="1700" dirty="0"/>
              <a:t> (</a:t>
            </a:r>
            <a:r>
              <a:rPr lang="en-US" sz="1700" dirty="0" err="1"/>
              <a:t>si</a:t>
            </a:r>
            <a:r>
              <a:rPr lang="en-US" sz="1700" dirty="0"/>
              <a:t> no hay </a:t>
            </a:r>
            <a:r>
              <a:rPr lang="en-US" sz="1700" dirty="0" err="1"/>
              <a:t>equipo</a:t>
            </a:r>
            <a:r>
              <a:rPr lang="en-US" sz="1700" dirty="0"/>
              <a:t> local).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Titular de la </a:t>
            </a:r>
            <a:r>
              <a:rPr lang="en-US" sz="1700" dirty="0" err="1"/>
              <a:t>instalación</a:t>
            </a:r>
            <a:r>
              <a:rPr lang="en-US" sz="1700" dirty="0"/>
              <a:t> (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así</a:t>
            </a:r>
            <a:r>
              <a:rPr lang="en-US" sz="1700" dirty="0"/>
              <a:t> lo </a:t>
            </a:r>
            <a:r>
              <a:rPr lang="en-US" sz="1700" dirty="0" err="1"/>
              <a:t>considera</a:t>
            </a:r>
            <a:r>
              <a:rPr lang="en-US" sz="1700" dirty="0"/>
              <a:t>).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Delegado</a:t>
            </a:r>
            <a:r>
              <a:rPr lang="en-US" sz="1700" dirty="0"/>
              <a:t>/a de </a:t>
            </a:r>
            <a:r>
              <a:rPr lang="en-US" sz="1700" dirty="0" err="1"/>
              <a:t>familias</a:t>
            </a:r>
            <a:r>
              <a:rPr lang="en-US" sz="1700" dirty="0"/>
              <a:t>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Debe</a:t>
            </a:r>
            <a:r>
              <a:rPr lang="en-US" sz="1700" dirty="0"/>
              <a:t> </a:t>
            </a:r>
            <a:r>
              <a:rPr lang="en-US" sz="1700" dirty="0" err="1"/>
              <a:t>estar</a:t>
            </a:r>
            <a:r>
              <a:rPr lang="en-US" sz="1700" dirty="0"/>
              <a:t> </a:t>
            </a:r>
            <a:r>
              <a:rPr lang="en-US" sz="1700" dirty="0" err="1"/>
              <a:t>inscrito</a:t>
            </a:r>
            <a:r>
              <a:rPr lang="en-US" sz="1700" dirty="0"/>
              <a:t>/a en acta.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En </a:t>
            </a:r>
            <a:r>
              <a:rPr lang="en-US" sz="1700" dirty="0" err="1"/>
              <a:t>modalidades</a:t>
            </a:r>
            <a:r>
              <a:rPr lang="en-US" sz="1700" dirty="0"/>
              <a:t> que sea </a:t>
            </a:r>
            <a:r>
              <a:rPr lang="en-US" sz="1700" dirty="0" err="1"/>
              <a:t>obligatoria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figura</a:t>
            </a:r>
            <a:r>
              <a:rPr lang="en-US" sz="1700" dirty="0"/>
              <a:t>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Ante </a:t>
            </a:r>
            <a:r>
              <a:rPr lang="en-US" sz="1700" dirty="0" err="1"/>
              <a:t>ausencia</a:t>
            </a:r>
            <a:r>
              <a:rPr lang="en-US" sz="1700" dirty="0"/>
              <a:t>: </a:t>
            </a:r>
            <a:r>
              <a:rPr lang="en-US" sz="1700" dirty="0" err="1"/>
              <a:t>coordinador</a:t>
            </a:r>
            <a:r>
              <a:rPr lang="en-US" sz="1700" dirty="0"/>
              <a:t>/a o </a:t>
            </a:r>
            <a:r>
              <a:rPr lang="en-US" sz="1700" dirty="0" err="1"/>
              <a:t>delegado</a:t>
            </a:r>
            <a:r>
              <a:rPr lang="en-US" sz="1700" dirty="0"/>
              <a:t>/a </a:t>
            </a:r>
            <a:r>
              <a:rPr lang="en-US" sz="1700" dirty="0" err="1"/>
              <a:t>protección</a:t>
            </a:r>
            <a:r>
              <a:rPr lang="en-US" sz="17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Ante </a:t>
            </a:r>
            <a:r>
              <a:rPr lang="en-US" sz="1700" dirty="0" err="1"/>
              <a:t>ausencia</a:t>
            </a:r>
            <a:r>
              <a:rPr lang="en-US" sz="1700" dirty="0"/>
              <a:t>: </a:t>
            </a:r>
            <a:r>
              <a:rPr lang="en-US" sz="1700" dirty="0" err="1"/>
              <a:t>partido</a:t>
            </a:r>
            <a:r>
              <a:rPr lang="en-US" sz="1700" dirty="0"/>
              <a:t> </a:t>
            </a:r>
            <a:r>
              <a:rPr lang="en-US" sz="1700" dirty="0" err="1"/>
              <a:t>perdido</a:t>
            </a:r>
            <a:r>
              <a:rPr lang="en-US" sz="1700" dirty="0"/>
              <a:t>, </a:t>
            </a:r>
            <a:r>
              <a:rPr lang="en-US" sz="1700" dirty="0" err="1"/>
              <a:t>pero</a:t>
            </a:r>
            <a:r>
              <a:rPr lang="en-US" sz="1700" dirty="0"/>
              <a:t> </a:t>
            </a:r>
            <a:r>
              <a:rPr lang="en-US" sz="1700" dirty="0" err="1"/>
              <a:t>debe</a:t>
            </a:r>
            <a:r>
              <a:rPr lang="en-US" sz="1700" dirty="0"/>
              <a:t> </a:t>
            </a:r>
            <a:r>
              <a:rPr lang="en-US" sz="1700" dirty="0" err="1"/>
              <a:t>jugarse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partido</a:t>
            </a:r>
            <a:r>
              <a:rPr lang="en-US" sz="17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3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REUNIONES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234" y="2582272"/>
            <a:ext cx="6433805" cy="214421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 algn="l">
              <a:buAutoNum type="arabicPeriod"/>
            </a:pPr>
            <a:r>
              <a:rPr lang="en-US" sz="1700" dirty="0"/>
              <a:t>CON LAS ENTIDADES PARTICIPANTES EN EL PROGRAMA</a:t>
            </a:r>
          </a:p>
          <a:p>
            <a:pPr marL="457200" indent="-342900" algn="l">
              <a:buAutoNum type="arabicPeriod"/>
            </a:pPr>
            <a:endParaRPr lang="en-US" sz="1700" dirty="0"/>
          </a:p>
          <a:p>
            <a:pPr marL="457200" indent="-342900" algn="l">
              <a:buAutoNum type="arabicPeriod"/>
            </a:pPr>
            <a:endParaRPr lang="en-US" sz="1700" dirty="0"/>
          </a:p>
          <a:p>
            <a:pPr marL="457200" indent="-342900" algn="l">
              <a:buAutoNum type="arabicPeriod"/>
            </a:pPr>
            <a:r>
              <a:rPr lang="en-US" sz="1700" dirty="0"/>
              <a:t>CON PERSONAL TÉCNICO DIPUTACIÓN FORAL DE ÁLAVA</a:t>
            </a:r>
          </a:p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F57CE0E-8F89-6DBD-785B-89D8B537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600" b="1" dirty="0"/>
              <a:t>ACCIONES DURANTE EL CURSO 2025-2026</a:t>
            </a:r>
            <a:br>
              <a:rPr lang="en-US" sz="4600" b="1" dirty="0"/>
            </a:br>
            <a:br>
              <a:rPr lang="en-US" sz="4600" b="1" dirty="0"/>
            </a:br>
            <a:endParaRPr lang="en-US" sz="4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3" y="347985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COMPETICIONES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3" y="1932487"/>
            <a:ext cx="6836927" cy="46638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CALENDARIOS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Benjamín </a:t>
            </a:r>
            <a:r>
              <a:rPr lang="en-US" sz="1300" dirty="0" err="1"/>
              <a:t>carácter</a:t>
            </a:r>
            <a:r>
              <a:rPr lang="en-US" sz="1300" dirty="0"/>
              <a:t> local (al </a:t>
            </a:r>
            <a:r>
              <a:rPr lang="en-US" sz="1300" dirty="0" err="1"/>
              <a:t>menos</a:t>
            </a:r>
            <a:r>
              <a:rPr lang="en-US" sz="1300" dirty="0"/>
              <a:t> </a:t>
            </a:r>
            <a:r>
              <a:rPr lang="en-US" sz="1300" dirty="0" err="1"/>
              <a:t>fase</a:t>
            </a:r>
            <a:r>
              <a:rPr lang="en-US" sz="1300" dirty="0"/>
              <a:t> </a:t>
            </a:r>
            <a:r>
              <a:rPr lang="en-US" sz="1300" dirty="0" err="1"/>
              <a:t>inicial</a:t>
            </a:r>
            <a:r>
              <a:rPr lang="en-US" sz="1300" dirty="0"/>
              <a:t>).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Sistemas</a:t>
            </a:r>
            <a:r>
              <a:rPr lang="en-US" sz="1300" dirty="0"/>
              <a:t> </a:t>
            </a:r>
            <a:r>
              <a:rPr lang="en-US" sz="1300" dirty="0" err="1"/>
              <a:t>igualitarios</a:t>
            </a:r>
            <a:r>
              <a:rPr lang="en-US" sz="13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100" dirty="0" err="1"/>
              <a:t>Diferentes</a:t>
            </a:r>
            <a:r>
              <a:rPr lang="en-US" sz="1100" dirty="0"/>
              <a:t> </a:t>
            </a:r>
            <a:r>
              <a:rPr lang="en-US" sz="1100" dirty="0" err="1"/>
              <a:t>niveles</a:t>
            </a:r>
            <a:r>
              <a:rPr lang="en-US" sz="1100" dirty="0"/>
              <a:t> por </a:t>
            </a:r>
            <a:r>
              <a:rPr lang="en-US" sz="1100" dirty="0" err="1"/>
              <a:t>categoría</a:t>
            </a:r>
            <a:r>
              <a:rPr lang="en-US" sz="1100" dirty="0"/>
              <a:t> (</a:t>
            </a:r>
            <a:r>
              <a:rPr lang="en-US" sz="1100" dirty="0" err="1"/>
              <a:t>si</a:t>
            </a:r>
            <a:r>
              <a:rPr lang="en-US" sz="1100" dirty="0"/>
              <a:t> hay </a:t>
            </a:r>
            <a:r>
              <a:rPr lang="en-US" sz="1100" dirty="0" err="1"/>
              <a:t>participantes</a:t>
            </a:r>
            <a:r>
              <a:rPr lang="en-US" sz="1100" dirty="0"/>
              <a:t> </a:t>
            </a:r>
            <a:r>
              <a:rPr lang="en-US" sz="1100" dirty="0" err="1"/>
              <a:t>suficiente</a:t>
            </a:r>
            <a:r>
              <a:rPr lang="en-US" sz="1100" dirty="0"/>
              <a:t>)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100" dirty="0"/>
              <a:t>Dos </a:t>
            </a:r>
            <a:r>
              <a:rPr lang="en-US" sz="1100" dirty="0" err="1"/>
              <a:t>fases</a:t>
            </a:r>
            <a:r>
              <a:rPr lang="en-US" sz="1100" dirty="0"/>
              <a:t> (2ª </a:t>
            </a:r>
            <a:r>
              <a:rPr lang="en-US" sz="1100" dirty="0" err="1"/>
              <a:t>fase</a:t>
            </a:r>
            <a:r>
              <a:rPr lang="en-US" sz="1100" dirty="0"/>
              <a:t>, </a:t>
            </a:r>
            <a:r>
              <a:rPr lang="en-US" sz="1100" dirty="0" err="1"/>
              <a:t>más</a:t>
            </a:r>
            <a:r>
              <a:rPr lang="en-US" sz="1100" dirty="0"/>
              <a:t> </a:t>
            </a:r>
            <a:r>
              <a:rPr lang="en-US" sz="1100" dirty="0" err="1"/>
              <a:t>larga</a:t>
            </a:r>
            <a:r>
              <a:rPr lang="en-US" sz="1100" dirty="0"/>
              <a:t>).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Limitación</a:t>
            </a:r>
            <a:r>
              <a:rPr lang="en-US" sz="1300" dirty="0"/>
              <a:t> nº de jornadas: </a:t>
            </a:r>
            <a:r>
              <a:rPr lang="en-US" sz="1300" dirty="0" err="1"/>
              <a:t>prebenjamines</a:t>
            </a:r>
            <a:r>
              <a:rPr lang="en-US" sz="1300" dirty="0"/>
              <a:t> (6) y </a:t>
            </a:r>
            <a:r>
              <a:rPr lang="en-US" sz="1300" dirty="0" err="1">
                <a:solidFill>
                  <a:srgbClr val="FF0000"/>
                </a:solidFill>
              </a:rPr>
              <a:t>benjamines</a:t>
            </a:r>
            <a:r>
              <a:rPr lang="en-US" sz="1300" dirty="0">
                <a:solidFill>
                  <a:srgbClr val="FF0000"/>
                </a:solidFill>
              </a:rPr>
              <a:t> 26-27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RESULTADOS Y CLASIFICACIONES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Benjamines</a:t>
            </a:r>
            <a:r>
              <a:rPr lang="en-US" sz="1300" dirty="0"/>
              <a:t>: se </a:t>
            </a:r>
            <a:r>
              <a:rPr lang="en-US" sz="1300" dirty="0" err="1"/>
              <a:t>pueden</a:t>
            </a:r>
            <a:r>
              <a:rPr lang="en-US" sz="1300" dirty="0"/>
              <a:t> </a:t>
            </a:r>
            <a:r>
              <a:rPr lang="en-US" sz="1300" dirty="0" err="1"/>
              <a:t>hacer</a:t>
            </a:r>
            <a:r>
              <a:rPr lang="en-US" sz="1300" dirty="0"/>
              <a:t>, </a:t>
            </a:r>
            <a:r>
              <a:rPr lang="en-US" sz="1300" dirty="0" err="1"/>
              <a:t>pero</a:t>
            </a:r>
            <a:r>
              <a:rPr lang="en-US" sz="1300" dirty="0"/>
              <a:t> sin </a:t>
            </a:r>
            <a:r>
              <a:rPr lang="en-US" sz="1300" dirty="0" err="1"/>
              <a:t>publicarse</a:t>
            </a:r>
            <a:r>
              <a:rPr lang="en-US" sz="1300" dirty="0"/>
              <a:t> en web y sin </a:t>
            </a:r>
            <a:r>
              <a:rPr lang="en-US" sz="1300" dirty="0" err="1"/>
              <a:t>trofeos</a:t>
            </a:r>
            <a:r>
              <a:rPr lang="en-US" sz="1300" dirty="0"/>
              <a:t> a 1º </a:t>
            </a:r>
            <a:r>
              <a:rPr lang="en-US" sz="1300" dirty="0" err="1"/>
              <a:t>clasificados</a:t>
            </a:r>
            <a:r>
              <a:rPr lang="en-US" sz="1300" dirty="0"/>
              <a:t>/as.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ACTAS O INFORMES DE COMPETICIONES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Obligatorio</a:t>
            </a:r>
            <a:r>
              <a:rPr lang="en-US" sz="13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Independiente de que </a:t>
            </a:r>
            <a:r>
              <a:rPr lang="en-US" sz="1300" dirty="0" err="1"/>
              <a:t>haya</a:t>
            </a:r>
            <a:r>
              <a:rPr lang="en-US" sz="1300" dirty="0"/>
              <a:t> </a:t>
            </a:r>
            <a:r>
              <a:rPr lang="en-US" sz="1300" dirty="0" err="1"/>
              <a:t>resultado</a:t>
            </a:r>
            <a:r>
              <a:rPr lang="en-US" sz="1300" dirty="0"/>
              <a:t> o no.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Debe</a:t>
            </a:r>
            <a:r>
              <a:rPr lang="en-US" sz="1300" dirty="0"/>
              <a:t> </a:t>
            </a:r>
            <a:r>
              <a:rPr lang="en-US" sz="1300" dirty="0" err="1"/>
              <a:t>figurar</a:t>
            </a:r>
            <a:r>
              <a:rPr lang="en-US" sz="1300" dirty="0"/>
              <a:t> </a:t>
            </a:r>
            <a:r>
              <a:rPr lang="en-US" sz="1300" dirty="0" err="1"/>
              <a:t>el</a:t>
            </a:r>
            <a:r>
              <a:rPr lang="en-US" sz="1300" dirty="0"/>
              <a:t> </a:t>
            </a:r>
            <a:r>
              <a:rPr lang="en-US" sz="1300" dirty="0" err="1"/>
              <a:t>delegado</a:t>
            </a:r>
            <a:r>
              <a:rPr lang="en-US" sz="1300" dirty="0"/>
              <a:t>/a de </a:t>
            </a:r>
            <a:r>
              <a:rPr lang="en-US" sz="1300" dirty="0" err="1"/>
              <a:t>familias</a:t>
            </a:r>
            <a:r>
              <a:rPr lang="en-US" sz="13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INSTALACIONES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Vestuarios</a:t>
            </a:r>
            <a:r>
              <a:rPr lang="en-US" sz="1300" dirty="0"/>
              <a:t> </a:t>
            </a:r>
            <a:r>
              <a:rPr lang="en-US" sz="1300" dirty="0" err="1"/>
              <a:t>obligatorios</a:t>
            </a:r>
            <a:r>
              <a:rPr lang="en-US" sz="1300" dirty="0"/>
              <a:t>. Trans.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SOLICITUD DE AUTORIZACIONES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3" y="2319506"/>
            <a:ext cx="6836927" cy="332531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Licencias</a:t>
            </a:r>
            <a:r>
              <a:rPr lang="en-US" sz="1600" dirty="0"/>
              <a:t> </a:t>
            </a:r>
            <a:r>
              <a:rPr lang="en-US" sz="1600" dirty="0" err="1"/>
              <a:t>federadas</a:t>
            </a:r>
            <a:r>
              <a:rPr lang="en-US" sz="16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Posibilidad</a:t>
            </a:r>
            <a:r>
              <a:rPr lang="en-US" sz="1600" dirty="0"/>
              <a:t> de </a:t>
            </a:r>
            <a:r>
              <a:rPr lang="en-US" sz="1600" dirty="0" err="1"/>
              <a:t>compaginar</a:t>
            </a:r>
            <a:r>
              <a:rPr lang="en-US" sz="1600" dirty="0"/>
              <a:t> con </a:t>
            </a:r>
            <a:r>
              <a:rPr lang="en-US" sz="1600" dirty="0" err="1"/>
              <a:t>licencias</a:t>
            </a:r>
            <a:r>
              <a:rPr lang="en-US" sz="1600" dirty="0"/>
              <a:t> </a:t>
            </a:r>
            <a:r>
              <a:rPr lang="en-US" sz="1600" dirty="0" err="1"/>
              <a:t>escolares</a:t>
            </a:r>
            <a:r>
              <a:rPr lang="en-US" sz="1600" dirty="0"/>
              <a:t> (</a:t>
            </a:r>
            <a:r>
              <a:rPr lang="en-US" sz="1600" dirty="0" err="1"/>
              <a:t>especialmente</a:t>
            </a:r>
            <a:r>
              <a:rPr lang="en-US" sz="1600" dirty="0"/>
              <a:t> en </a:t>
            </a:r>
            <a:r>
              <a:rPr lang="en-US" sz="1600" dirty="0" err="1"/>
              <a:t>modalidades</a:t>
            </a:r>
            <a:r>
              <a:rPr lang="en-US" sz="1600" dirty="0"/>
              <a:t> con </a:t>
            </a:r>
            <a:r>
              <a:rPr lang="en-US" sz="1600" dirty="0" err="1"/>
              <a:t>calendario</a:t>
            </a:r>
            <a:r>
              <a:rPr lang="en-US" sz="1600" dirty="0"/>
              <a:t> </a:t>
            </a:r>
            <a:r>
              <a:rPr lang="en-US" sz="1600" dirty="0" err="1"/>
              <a:t>reducido</a:t>
            </a:r>
            <a:r>
              <a:rPr lang="en-US" sz="1600" dirty="0"/>
              <a:t>).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Licencias</a:t>
            </a:r>
            <a:r>
              <a:rPr lang="en-US" sz="1600" dirty="0"/>
              <a:t> </a:t>
            </a:r>
            <a:r>
              <a:rPr lang="en-US" sz="1600" dirty="0" err="1"/>
              <a:t>federadas</a:t>
            </a:r>
            <a:r>
              <a:rPr lang="en-US" sz="1600" dirty="0"/>
              <a:t> por </a:t>
            </a:r>
            <a:r>
              <a:rPr lang="en-US" sz="1600" dirty="0" err="1"/>
              <a:t>otras</a:t>
            </a:r>
            <a:r>
              <a:rPr lang="en-US" sz="1600" dirty="0"/>
              <a:t> CCAA: no </a:t>
            </a:r>
            <a:r>
              <a:rPr lang="en-US" sz="1600" dirty="0" err="1"/>
              <a:t>posibilidad</a:t>
            </a:r>
            <a:r>
              <a:rPr lang="en-US" sz="1600" dirty="0"/>
              <a:t> de </a:t>
            </a:r>
            <a:r>
              <a:rPr lang="en-US" sz="1600" dirty="0" err="1"/>
              <a:t>participar</a:t>
            </a:r>
            <a:r>
              <a:rPr lang="en-US" sz="1600" dirty="0"/>
              <a:t> en deporte escolar (</a:t>
            </a:r>
            <a:r>
              <a:rPr lang="en-US" sz="1600" dirty="0" err="1"/>
              <a:t>entidad</a:t>
            </a:r>
            <a:r>
              <a:rPr lang="en-US" sz="1600" dirty="0"/>
              <a:t> y </a:t>
            </a:r>
            <a:r>
              <a:rPr lang="en-US" sz="1600" dirty="0" err="1"/>
              <a:t>deportista</a:t>
            </a:r>
            <a:r>
              <a:rPr lang="en-US" sz="1600" dirty="0"/>
              <a:t>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Organización</a:t>
            </a:r>
            <a:r>
              <a:rPr lang="en-US" sz="1600" dirty="0"/>
              <a:t> de actividades </a:t>
            </a:r>
            <a:r>
              <a:rPr lang="en-US" sz="1600" dirty="0" err="1"/>
              <a:t>federadas</a:t>
            </a:r>
            <a:r>
              <a:rPr lang="en-US" sz="1600" dirty="0"/>
              <a:t> </a:t>
            </a:r>
            <a:r>
              <a:rPr lang="en-US" sz="1600" dirty="0" err="1"/>
              <a:t>infantil</a:t>
            </a:r>
            <a:r>
              <a:rPr lang="en-US" sz="1600" dirty="0"/>
              <a:t> o </a:t>
            </a:r>
            <a:r>
              <a:rPr lang="en-US" sz="1600" dirty="0" err="1"/>
              <a:t>inferiores</a:t>
            </a:r>
            <a:r>
              <a:rPr lang="en-US" sz="1600" dirty="0"/>
              <a:t>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Solicitud</a:t>
            </a:r>
            <a:r>
              <a:rPr lang="en-US" sz="1600" dirty="0"/>
              <a:t> de </a:t>
            </a:r>
            <a:r>
              <a:rPr lang="en-US" sz="1600" dirty="0" err="1"/>
              <a:t>autorización</a:t>
            </a:r>
            <a:endParaRPr lang="en-US" sz="16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Organizadas</a:t>
            </a:r>
            <a:r>
              <a:rPr lang="en-US" sz="1600" dirty="0"/>
              <a:t> por alavesa, </a:t>
            </a:r>
            <a:r>
              <a:rPr lang="en-US" sz="1600" dirty="0" err="1"/>
              <a:t>vasca</a:t>
            </a:r>
            <a:r>
              <a:rPr lang="en-US" sz="1600" dirty="0"/>
              <a:t>, </a:t>
            </a:r>
            <a:r>
              <a:rPr lang="en-US" sz="1600" dirty="0" err="1"/>
              <a:t>estatal</a:t>
            </a:r>
            <a:r>
              <a:rPr lang="en-US" sz="1600" dirty="0"/>
              <a:t> o </a:t>
            </a:r>
            <a:r>
              <a:rPr lang="en-US" sz="1600" dirty="0" err="1"/>
              <a:t>internacional</a:t>
            </a:r>
            <a:r>
              <a:rPr lang="en-US" sz="1600" dirty="0"/>
              <a:t> en </a:t>
            </a:r>
            <a:r>
              <a:rPr lang="en-US" sz="1600" dirty="0" err="1"/>
              <a:t>Álava</a:t>
            </a:r>
            <a:endParaRPr lang="en-US" sz="16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600" dirty="0" err="1"/>
              <a:t>Organizadas</a:t>
            </a:r>
            <a:r>
              <a:rPr lang="en-US" sz="1600" dirty="0"/>
              <a:t> por </a:t>
            </a:r>
            <a:r>
              <a:rPr lang="en-US" sz="1600" dirty="0" err="1"/>
              <a:t>federación</a:t>
            </a:r>
            <a:r>
              <a:rPr lang="en-US" sz="1600" dirty="0"/>
              <a:t> alavesa en </a:t>
            </a:r>
            <a:r>
              <a:rPr lang="en-US" sz="1600" dirty="0" err="1"/>
              <a:t>otro</a:t>
            </a:r>
            <a:r>
              <a:rPr lang="en-US" sz="1600" dirty="0"/>
              <a:t> </a:t>
            </a:r>
            <a:r>
              <a:rPr lang="en-US" sz="1600" dirty="0" err="1"/>
              <a:t>territorio</a:t>
            </a:r>
            <a:r>
              <a:rPr lang="en-US" sz="1600" dirty="0"/>
              <a:t>.</a:t>
            </a:r>
          </a:p>
          <a:p>
            <a:pPr marL="571500" lvl="1" algn="l"/>
            <a:endParaRPr lang="en-US" sz="1600" dirty="0">
              <a:solidFill>
                <a:srgbClr val="FF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600" dirty="0"/>
              <a:t>Participación en </a:t>
            </a:r>
            <a:r>
              <a:rPr lang="en-US" sz="1600" dirty="0" err="1"/>
              <a:t>campeonatos</a:t>
            </a:r>
            <a:r>
              <a:rPr lang="en-US" sz="1600" dirty="0"/>
              <a:t> </a:t>
            </a:r>
            <a:r>
              <a:rPr lang="en-US" sz="1600" b="1" dirty="0" err="1"/>
              <a:t>estatales</a:t>
            </a:r>
            <a:r>
              <a:rPr lang="en-US" sz="1600" b="1" dirty="0"/>
              <a:t> </a:t>
            </a:r>
            <a:r>
              <a:rPr lang="en-US" sz="1600" dirty="0" err="1"/>
              <a:t>federados</a:t>
            </a:r>
            <a:r>
              <a:rPr lang="en-US" sz="1600" dirty="0"/>
              <a:t> con </a:t>
            </a:r>
            <a:r>
              <a:rPr lang="en-US" sz="1600" dirty="0" err="1"/>
              <a:t>licencia</a:t>
            </a:r>
            <a:r>
              <a:rPr lang="en-US" sz="1600" dirty="0"/>
              <a:t> escolar.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SOLICITUD DE AUTORIZACIONES - </a:t>
            </a:r>
            <a:r>
              <a:rPr lang="en-US" sz="4400" dirty="0" err="1"/>
              <a:t>entidades</a:t>
            </a:r>
            <a:endParaRPr lang="en-US" sz="4400" dirty="0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3" y="1932487"/>
            <a:ext cx="6836927" cy="466389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71500" lvl="1" algn="l"/>
            <a:endParaRPr lang="en-US" sz="1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Participación en actividades no </a:t>
            </a:r>
            <a:r>
              <a:rPr lang="en-US" sz="1800" dirty="0" err="1"/>
              <a:t>incluidas</a:t>
            </a:r>
            <a:r>
              <a:rPr lang="en-US" sz="1800" dirty="0"/>
              <a:t> en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programa</a:t>
            </a:r>
            <a:r>
              <a:rPr lang="en-US" sz="1800" dirty="0"/>
              <a:t>. No es </a:t>
            </a:r>
            <a:r>
              <a:rPr lang="en-US" sz="1800" dirty="0" err="1"/>
              <a:t>necesario</a:t>
            </a:r>
            <a:r>
              <a:rPr lang="en-US" sz="1800" dirty="0"/>
              <a:t> para actividades que </a:t>
            </a:r>
            <a:r>
              <a:rPr lang="en-US" sz="1800" dirty="0" err="1"/>
              <a:t>cumplen</a:t>
            </a:r>
            <a:r>
              <a:rPr lang="en-US" sz="1800" dirty="0"/>
              <a:t> los 3 </a:t>
            </a:r>
            <a:r>
              <a:rPr lang="en-US" sz="1800" dirty="0" err="1"/>
              <a:t>requisitos</a:t>
            </a:r>
            <a:r>
              <a:rPr lang="en-US" sz="1800" dirty="0"/>
              <a:t>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No se </a:t>
            </a:r>
            <a:r>
              <a:rPr lang="en-US" sz="1800" dirty="0" err="1"/>
              <a:t>realiza</a:t>
            </a:r>
            <a:r>
              <a:rPr lang="en-US" sz="1800" dirty="0"/>
              <a:t> en </a:t>
            </a:r>
            <a:r>
              <a:rPr lang="en-US" sz="1800" dirty="0" err="1"/>
              <a:t>fechas</a:t>
            </a:r>
            <a:r>
              <a:rPr lang="en-US" sz="1800" dirty="0"/>
              <a:t> con actividades </a:t>
            </a:r>
            <a:r>
              <a:rPr lang="en-US" sz="1800" dirty="0" err="1"/>
              <a:t>escolares</a:t>
            </a:r>
            <a:endParaRPr lang="en-US" sz="18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No son </a:t>
            </a:r>
            <a:r>
              <a:rPr lang="en-US" sz="1800" dirty="0" err="1"/>
              <a:t>campeonatos</a:t>
            </a:r>
            <a:r>
              <a:rPr lang="en-US" sz="1800" dirty="0"/>
              <a:t> </a:t>
            </a:r>
            <a:r>
              <a:rPr lang="en-US" sz="1800" dirty="0" err="1"/>
              <a:t>oficiales</a:t>
            </a:r>
            <a:r>
              <a:rPr lang="en-US" sz="1800" dirty="0"/>
              <a:t> de </a:t>
            </a:r>
            <a:r>
              <a:rPr lang="en-US" sz="1800" dirty="0" err="1"/>
              <a:t>otro</a:t>
            </a:r>
            <a:r>
              <a:rPr lang="en-US" sz="1800" dirty="0"/>
              <a:t> </a:t>
            </a:r>
            <a:r>
              <a:rPr lang="en-US" sz="1800" dirty="0" err="1"/>
              <a:t>territorio</a:t>
            </a:r>
            <a:r>
              <a:rPr lang="en-US" sz="1800" dirty="0"/>
              <a:t>/</a:t>
            </a:r>
            <a:r>
              <a:rPr lang="en-US" sz="1800" dirty="0" err="1"/>
              <a:t>comunidad</a:t>
            </a:r>
            <a:r>
              <a:rPr lang="en-US" sz="18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No </a:t>
            </a:r>
            <a:r>
              <a:rPr lang="en-US" sz="1800" dirty="0" err="1"/>
              <a:t>supera</a:t>
            </a:r>
            <a:r>
              <a:rPr lang="en-US" sz="1800" dirty="0"/>
              <a:t> </a:t>
            </a:r>
            <a:r>
              <a:rPr lang="en-US" sz="1800" dirty="0" err="1"/>
              <a:t>el</a:t>
            </a:r>
            <a:r>
              <a:rPr lang="en-US" sz="1800" dirty="0"/>
              <a:t> </a:t>
            </a:r>
            <a:r>
              <a:rPr lang="en-US" sz="1800" dirty="0" err="1"/>
              <a:t>siguiente</a:t>
            </a:r>
            <a:r>
              <a:rPr lang="en-US" sz="1800" dirty="0"/>
              <a:t> </a:t>
            </a:r>
            <a:r>
              <a:rPr lang="en-US" sz="1800" dirty="0" err="1"/>
              <a:t>ámbito</a:t>
            </a:r>
            <a:r>
              <a:rPr lang="en-US" sz="1800" dirty="0"/>
              <a:t> territorial: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/>
              <a:t>Benjamin: </a:t>
            </a:r>
            <a:r>
              <a:rPr lang="en-US" dirty="0">
                <a:solidFill>
                  <a:srgbClr val="FF0000"/>
                </a:solidFill>
              </a:rPr>
              <a:t>territorial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Alevín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autonómico</a:t>
            </a:r>
            <a:endParaRPr lang="en-US" dirty="0">
              <a:solidFill>
                <a:srgbClr val="FF0000"/>
              </a:solidFill>
            </a:endParaRP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Infantil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estatal</a:t>
            </a:r>
            <a:endParaRPr lang="en-US" dirty="0">
              <a:solidFill>
                <a:srgbClr val="FF0000"/>
              </a:solidFill>
            </a:endParaRPr>
          </a:p>
          <a:p>
            <a:pPr marL="1028700" lvl="2" algn="l"/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Participación en deporte escolar de Bizkaia o Gipuzkoa: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Ausencia</a:t>
            </a:r>
            <a:r>
              <a:rPr lang="en-US" sz="1800" dirty="0"/>
              <a:t> de </a:t>
            </a:r>
            <a:r>
              <a:rPr lang="en-US" sz="1800" dirty="0" err="1"/>
              <a:t>competición</a:t>
            </a:r>
            <a:r>
              <a:rPr lang="en-US" sz="1800" dirty="0"/>
              <a:t> en </a:t>
            </a:r>
            <a:r>
              <a:rPr lang="en-US" sz="1800" dirty="0" err="1"/>
              <a:t>Álava</a:t>
            </a:r>
            <a:r>
              <a:rPr lang="en-US" sz="18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Participación </a:t>
            </a:r>
            <a:r>
              <a:rPr lang="en-US" sz="1800" dirty="0" err="1"/>
              <a:t>puntual</a:t>
            </a:r>
            <a:r>
              <a:rPr lang="en-US" sz="1800" dirty="0"/>
              <a:t>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/>
              <a:t>Nº </a:t>
            </a:r>
            <a:r>
              <a:rPr lang="en-US" dirty="0" err="1"/>
              <a:t>reducido</a:t>
            </a:r>
            <a:r>
              <a:rPr lang="en-US" dirty="0"/>
              <a:t> de </a:t>
            </a:r>
            <a:r>
              <a:rPr lang="en-US" dirty="0" err="1"/>
              <a:t>participantes</a:t>
            </a:r>
            <a:r>
              <a:rPr lang="en-US" dirty="0"/>
              <a:t> o de </a:t>
            </a:r>
            <a:r>
              <a:rPr lang="en-US" dirty="0" err="1"/>
              <a:t>competiciones</a:t>
            </a:r>
            <a:r>
              <a:rPr lang="en-US" dirty="0"/>
              <a:t> en </a:t>
            </a:r>
            <a:r>
              <a:rPr lang="en-US" dirty="0" err="1"/>
              <a:t>Álava</a:t>
            </a:r>
            <a:r>
              <a:rPr lang="en-US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Itinerario</a:t>
            </a:r>
            <a:r>
              <a:rPr lang="en-US" dirty="0"/>
              <a:t> de </a:t>
            </a:r>
            <a:r>
              <a:rPr lang="en-US" dirty="0" err="1"/>
              <a:t>iniciación</a:t>
            </a:r>
            <a:r>
              <a:rPr lang="en-US" dirty="0"/>
              <a:t> al </a:t>
            </a:r>
            <a:r>
              <a:rPr lang="en-US" dirty="0" err="1"/>
              <a:t>rendimiento</a:t>
            </a:r>
            <a:r>
              <a:rPr lang="en-US" dirty="0"/>
              <a:t> o de mayor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modalidad</a:t>
            </a:r>
            <a:r>
              <a:rPr lang="en-US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dirty="0"/>
              <a:t>Participación </a:t>
            </a:r>
            <a:r>
              <a:rPr lang="en-US" dirty="0" err="1"/>
              <a:t>esporádica</a:t>
            </a:r>
            <a:r>
              <a:rPr lang="en-US" dirty="0"/>
              <a:t> para </a:t>
            </a:r>
            <a:r>
              <a:rPr lang="en-US" dirty="0" err="1"/>
              <a:t>disfrute</a:t>
            </a:r>
            <a:r>
              <a:rPr lang="en-US" dirty="0"/>
              <a:t> de </a:t>
            </a:r>
            <a:r>
              <a:rPr lang="en-US" dirty="0" err="1"/>
              <a:t>experiencias</a:t>
            </a:r>
            <a:r>
              <a:rPr lang="en-US" dirty="0"/>
              <a:t> </a:t>
            </a:r>
            <a:r>
              <a:rPr lang="en-US" dirty="0" err="1"/>
              <a:t>deportivas</a:t>
            </a:r>
            <a:r>
              <a:rPr lang="en-US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Organización</a:t>
            </a:r>
            <a:r>
              <a:rPr lang="en-US" sz="1800" dirty="0"/>
              <a:t> de </a:t>
            </a:r>
            <a:r>
              <a:rPr lang="en-US" sz="1800" dirty="0" err="1"/>
              <a:t>puertas</a:t>
            </a:r>
            <a:r>
              <a:rPr lang="en-US" sz="1800" dirty="0"/>
              <a:t> </a:t>
            </a:r>
            <a:r>
              <a:rPr lang="en-US" sz="1800" dirty="0" err="1"/>
              <a:t>abiertas</a:t>
            </a:r>
            <a:r>
              <a:rPr lang="en-US" sz="1800" dirty="0"/>
              <a:t>, campus, </a:t>
            </a:r>
            <a:r>
              <a:rPr lang="en-US" sz="1800" dirty="0" err="1"/>
              <a:t>tecnificaciones</a:t>
            </a:r>
            <a:r>
              <a:rPr lang="en-US" sz="1800" dirty="0"/>
              <a:t> en las que </a:t>
            </a:r>
            <a:r>
              <a:rPr lang="en-US" sz="1800" dirty="0" err="1"/>
              <a:t>participen</a:t>
            </a:r>
            <a:r>
              <a:rPr lang="en-US" sz="1800" dirty="0"/>
              <a:t> </a:t>
            </a:r>
            <a:r>
              <a:rPr lang="en-US" sz="1800" dirty="0" err="1"/>
              <a:t>deportistas</a:t>
            </a:r>
            <a:r>
              <a:rPr lang="en-US" sz="1800" dirty="0"/>
              <a:t> de </a:t>
            </a:r>
            <a:r>
              <a:rPr lang="en-US" sz="1800" dirty="0" err="1"/>
              <a:t>otras</a:t>
            </a:r>
            <a:r>
              <a:rPr lang="en-US" sz="1800" dirty="0"/>
              <a:t> </a:t>
            </a:r>
            <a:r>
              <a:rPr lang="en-US" sz="1800" dirty="0" err="1"/>
              <a:t>entidades</a:t>
            </a:r>
            <a:r>
              <a:rPr lang="en-US" sz="18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Deportistas</a:t>
            </a:r>
            <a:r>
              <a:rPr lang="en-US" sz="1800" dirty="0"/>
              <a:t>: se </a:t>
            </a:r>
            <a:r>
              <a:rPr lang="en-US" sz="1800" dirty="0" err="1"/>
              <a:t>posibilitará</a:t>
            </a:r>
            <a:r>
              <a:rPr lang="en-US" sz="1800" dirty="0"/>
              <a:t> la </a:t>
            </a:r>
            <a:r>
              <a:rPr lang="en-US" sz="1800" dirty="0" err="1"/>
              <a:t>participación</a:t>
            </a:r>
            <a:r>
              <a:rPr lang="en-US" sz="1800" dirty="0"/>
              <a:t> en </a:t>
            </a:r>
            <a:r>
              <a:rPr lang="en-US" sz="1800" dirty="0" err="1"/>
              <a:t>entidades</a:t>
            </a:r>
            <a:r>
              <a:rPr lang="en-US" sz="1800" dirty="0"/>
              <a:t> de </a:t>
            </a:r>
            <a:r>
              <a:rPr lang="en-US" sz="1800" dirty="0" err="1"/>
              <a:t>otros</a:t>
            </a:r>
            <a:r>
              <a:rPr lang="en-US" sz="1800" dirty="0"/>
              <a:t> </a:t>
            </a:r>
            <a:r>
              <a:rPr lang="en-US" sz="1800" dirty="0" err="1"/>
              <a:t>territorios</a:t>
            </a:r>
            <a:r>
              <a:rPr lang="en-US" sz="1800" dirty="0"/>
              <a:t>, salvo </a:t>
            </a:r>
            <a:r>
              <a:rPr lang="en-US" sz="1800" dirty="0" err="1"/>
              <a:t>desplazamientos</a:t>
            </a:r>
            <a:r>
              <a:rPr lang="en-US" sz="1800" dirty="0"/>
              <a:t> largos.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CONVOCATORIAS SUBVENCIONES</a:t>
            </a:r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0"/>
            <a:ext cx="6836927" cy="4333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algn="l"/>
            <a:endParaRPr lang="en-US" sz="1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Se </a:t>
            </a:r>
            <a:r>
              <a:rPr lang="en-US" sz="1700" dirty="0" err="1"/>
              <a:t>minoran</a:t>
            </a:r>
            <a:r>
              <a:rPr lang="en-US" sz="1700" dirty="0"/>
              <a:t> o </a:t>
            </a:r>
            <a:r>
              <a:rPr lang="en-US" sz="1700" dirty="0" err="1"/>
              <a:t>incrementa</a:t>
            </a:r>
            <a:r>
              <a:rPr lang="en-US" sz="1700" dirty="0"/>
              <a:t> </a:t>
            </a:r>
            <a:r>
              <a:rPr lang="en-US" sz="1700" dirty="0" err="1"/>
              <a:t>subvención</a:t>
            </a:r>
            <a:r>
              <a:rPr lang="en-US" sz="1700" dirty="0"/>
              <a:t> en </a:t>
            </a:r>
            <a:r>
              <a:rPr lang="en-US" sz="1700" dirty="0" err="1"/>
              <a:t>función</a:t>
            </a:r>
            <a:r>
              <a:rPr lang="en-US" sz="1700" dirty="0"/>
              <a:t> de </a:t>
            </a:r>
            <a:r>
              <a:rPr lang="en-US" sz="1700" dirty="0" err="1"/>
              <a:t>incumplimientos</a:t>
            </a:r>
            <a:r>
              <a:rPr lang="en-US" sz="1700" dirty="0"/>
              <a:t> de </a:t>
            </a:r>
            <a:r>
              <a:rPr lang="en-US" sz="1700" dirty="0" err="1"/>
              <a:t>plazos</a:t>
            </a:r>
            <a:r>
              <a:rPr lang="en-US" sz="1700" dirty="0"/>
              <a:t>, </a:t>
            </a:r>
            <a:r>
              <a:rPr lang="en-US" sz="1700" dirty="0" err="1"/>
              <a:t>normas</a:t>
            </a:r>
            <a:r>
              <a:rPr lang="en-US" sz="1700" dirty="0"/>
              <a:t>, de </a:t>
            </a:r>
            <a:r>
              <a:rPr lang="en-US" sz="1700" dirty="0" err="1"/>
              <a:t>protocolo</a:t>
            </a:r>
            <a:r>
              <a:rPr lang="en-US" sz="1700" dirty="0"/>
              <a:t> de </a:t>
            </a:r>
            <a:r>
              <a:rPr lang="en-US" sz="1700" dirty="0" err="1"/>
              <a:t>gradas</a:t>
            </a:r>
            <a:r>
              <a:rPr lang="en-US" sz="1700" dirty="0"/>
              <a:t>, de </a:t>
            </a:r>
            <a:r>
              <a:rPr lang="en-US" sz="1700" dirty="0" err="1"/>
              <a:t>falta</a:t>
            </a:r>
            <a:r>
              <a:rPr lang="en-US" sz="1700" dirty="0"/>
              <a:t> de </a:t>
            </a:r>
            <a:r>
              <a:rPr lang="en-US" sz="1700" dirty="0" err="1"/>
              <a:t>deportividad</a:t>
            </a:r>
            <a:r>
              <a:rPr lang="en-US" sz="1700" dirty="0"/>
              <a:t>: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Remisión</a:t>
            </a:r>
            <a:r>
              <a:rPr lang="en-US" sz="1700" dirty="0"/>
              <a:t> a </a:t>
            </a:r>
            <a:r>
              <a:rPr lang="en-US" sz="1700" dirty="0" err="1"/>
              <a:t>Diputación</a:t>
            </a:r>
            <a:r>
              <a:rPr lang="en-US" sz="1700" dirty="0"/>
              <a:t> de </a:t>
            </a:r>
            <a:r>
              <a:rPr lang="en-US" sz="1700" dirty="0" err="1"/>
              <a:t>incidencias</a:t>
            </a:r>
            <a:r>
              <a:rPr lang="en-US" sz="1700" dirty="0"/>
              <a:t> </a:t>
            </a:r>
            <a:r>
              <a:rPr lang="en-US" sz="1700" dirty="0" err="1"/>
              <a:t>negativas</a:t>
            </a:r>
            <a:r>
              <a:rPr lang="en-US" sz="1700" dirty="0"/>
              <a:t> (o </a:t>
            </a:r>
            <a:r>
              <a:rPr lang="en-US" sz="1700" dirty="0" err="1"/>
              <a:t>positivas</a:t>
            </a:r>
            <a:r>
              <a:rPr lang="en-US" sz="1700" dirty="0"/>
              <a:t>), </a:t>
            </a:r>
            <a:r>
              <a:rPr lang="en-US" sz="1700" dirty="0" err="1"/>
              <a:t>según</a:t>
            </a:r>
            <a:r>
              <a:rPr lang="en-US" sz="1700" dirty="0"/>
              <a:t> </a:t>
            </a:r>
            <a:r>
              <a:rPr lang="en-US" sz="1700" dirty="0" err="1"/>
              <a:t>sucedan</a:t>
            </a:r>
            <a:r>
              <a:rPr lang="en-US" sz="17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Informes</a:t>
            </a:r>
            <a:r>
              <a:rPr lang="en-US" sz="1300" dirty="0"/>
              <a:t> </a:t>
            </a:r>
            <a:r>
              <a:rPr lang="en-US" sz="1300" dirty="0" err="1"/>
              <a:t>delegados</a:t>
            </a:r>
            <a:r>
              <a:rPr lang="en-US" sz="1300" dirty="0"/>
              <a:t>/as </a:t>
            </a:r>
            <a:r>
              <a:rPr lang="en-US" sz="1300" dirty="0" err="1"/>
              <a:t>informativos</a:t>
            </a:r>
            <a:r>
              <a:rPr lang="en-US" sz="13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Resoluciones</a:t>
            </a:r>
            <a:r>
              <a:rPr lang="en-US" sz="1300" dirty="0"/>
              <a:t> </a:t>
            </a:r>
            <a:r>
              <a:rPr lang="en-US" sz="1300" dirty="0" err="1"/>
              <a:t>disciplinarias</a:t>
            </a:r>
            <a:r>
              <a:rPr lang="en-US" sz="13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Actas</a:t>
            </a:r>
            <a:r>
              <a:rPr lang="en-US" sz="1300" dirty="0"/>
              <a:t>.</a:t>
            </a:r>
            <a:endParaRPr lang="en-US" sz="1700" dirty="0"/>
          </a:p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  <a:p>
            <a:pPr marL="114300"/>
            <a:r>
              <a:rPr lang="en-US" b="1" i="1" dirty="0"/>
              <a:t>DFA: a </a:t>
            </a:r>
            <a:r>
              <a:rPr lang="en-US" b="1" i="1" dirty="0" err="1"/>
              <a:t>efectos</a:t>
            </a:r>
            <a:r>
              <a:rPr lang="en-US" b="1" i="1" dirty="0"/>
              <a:t> de </a:t>
            </a:r>
            <a:r>
              <a:rPr lang="en-US" b="1" i="1" dirty="0" err="1"/>
              <a:t>subvención</a:t>
            </a:r>
            <a:r>
              <a:rPr lang="en-US" b="1" i="1" dirty="0"/>
              <a:t> o, en </a:t>
            </a:r>
            <a:r>
              <a:rPr lang="en-US" b="1" i="1" dirty="0" err="1"/>
              <a:t>su</a:t>
            </a:r>
            <a:r>
              <a:rPr lang="en-US" b="1" i="1" dirty="0"/>
              <a:t> </a:t>
            </a:r>
            <a:r>
              <a:rPr lang="en-US" b="1" i="1" dirty="0" err="1"/>
              <a:t>caso</a:t>
            </a:r>
            <a:r>
              <a:rPr lang="en-US" b="1" i="1" dirty="0"/>
              <a:t>, </a:t>
            </a:r>
            <a:r>
              <a:rPr lang="en-US" b="1" i="1" dirty="0" err="1"/>
              <a:t>sanción</a:t>
            </a:r>
            <a:r>
              <a:rPr lang="en-US" b="1" i="1" dirty="0"/>
              <a:t> </a:t>
            </a:r>
            <a:r>
              <a:rPr lang="en-US" b="1" i="1" dirty="0" err="1"/>
              <a:t>administrativa</a:t>
            </a:r>
            <a:r>
              <a:rPr lang="en-US" b="1" i="1" dirty="0"/>
              <a:t> (</a:t>
            </a:r>
            <a:r>
              <a:rPr lang="en-US" b="1" i="1" dirty="0" err="1"/>
              <a:t>donde</a:t>
            </a:r>
            <a:r>
              <a:rPr lang="en-US" b="1" i="1" dirty="0"/>
              <a:t> no </a:t>
            </a:r>
            <a:r>
              <a:rPr lang="en-US" b="1" i="1" dirty="0" err="1"/>
              <a:t>llega</a:t>
            </a:r>
            <a:r>
              <a:rPr lang="en-US" b="1" i="1" dirty="0"/>
              <a:t> </a:t>
            </a:r>
            <a:r>
              <a:rPr lang="en-US" b="1" i="1" dirty="0" err="1"/>
              <a:t>el</a:t>
            </a:r>
            <a:r>
              <a:rPr lang="en-US" b="1" i="1" dirty="0"/>
              <a:t> </a:t>
            </a:r>
            <a:r>
              <a:rPr lang="en-US" b="1" i="1" dirty="0" err="1"/>
              <a:t>disciplinario</a:t>
            </a:r>
            <a:r>
              <a:rPr lang="en-US" b="1" i="1" dirty="0"/>
              <a:t>).</a:t>
            </a:r>
          </a:p>
          <a:p>
            <a:pPr marL="114300"/>
            <a:endParaRPr lang="en-US" b="1" i="1" dirty="0"/>
          </a:p>
          <a:p>
            <a:pPr marL="114300"/>
            <a:r>
              <a:rPr lang="en-US" b="1" i="1" dirty="0" err="1"/>
              <a:t>Federaciones</a:t>
            </a:r>
            <a:r>
              <a:rPr lang="en-US" b="1" i="1" dirty="0"/>
              <a:t>: </a:t>
            </a:r>
            <a:r>
              <a:rPr lang="en-US" b="1" i="1" dirty="0" err="1"/>
              <a:t>actuaciones</a:t>
            </a:r>
            <a:r>
              <a:rPr lang="en-US" b="1" i="1" dirty="0"/>
              <a:t> a </a:t>
            </a:r>
            <a:r>
              <a:rPr lang="en-US" b="1" i="1" dirty="0" err="1"/>
              <a:t>nivel</a:t>
            </a:r>
            <a:r>
              <a:rPr lang="en-US" b="1" i="1" dirty="0"/>
              <a:t> </a:t>
            </a:r>
            <a:r>
              <a:rPr lang="en-US" b="1" i="1" dirty="0" err="1"/>
              <a:t>disciplinario</a:t>
            </a:r>
            <a:r>
              <a:rPr lang="en-US" b="1" i="1" dirty="0"/>
              <a:t> o corrector. </a:t>
            </a:r>
          </a:p>
          <a:p>
            <a:pPr marL="114300"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3912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F57CE0E-8F89-6DBD-785B-89D8B537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600" b="1" dirty="0"/>
              <a:t>ACCIONES PARA PROPUESTA</a:t>
            </a:r>
            <a:br>
              <a:rPr lang="en-US" sz="4600" b="1" dirty="0"/>
            </a:br>
            <a:r>
              <a:rPr lang="en-US" sz="4600" b="1" dirty="0"/>
              <a:t>2026-2027</a:t>
            </a:r>
            <a:br>
              <a:rPr lang="en-US" sz="4600" b="1" dirty="0"/>
            </a:br>
            <a:br>
              <a:rPr lang="en-US" sz="4600" b="1" dirty="0"/>
            </a:br>
            <a:endParaRPr lang="en-US" sz="4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928" y="311066"/>
            <a:ext cx="4197229" cy="17789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dirty="0"/>
              <a:t>CONTENIDOS REUNIÓN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50" y="2024743"/>
            <a:ext cx="6640747" cy="44174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342900" algn="l">
              <a:buFont typeface="+mj-lt"/>
              <a:buAutoNum type="arabicPeriod"/>
            </a:pPr>
            <a:r>
              <a:rPr lang="en-US" sz="2000" dirty="0"/>
              <a:t>CONVENIO DEPORTE ESCOLAR</a:t>
            </a:r>
          </a:p>
          <a:p>
            <a:pPr marL="914400" lvl="1" indent="-342900" algn="l">
              <a:buFont typeface="+mj-lt"/>
              <a:buAutoNum type="arabicPeriod"/>
            </a:pPr>
            <a:r>
              <a:rPr lang="en-US" dirty="0" err="1"/>
              <a:t>Propuesta</a:t>
            </a:r>
            <a:r>
              <a:rPr lang="en-US" dirty="0"/>
              <a:t> 2025-2026</a:t>
            </a:r>
          </a:p>
          <a:p>
            <a:pPr marL="914400" lvl="1" indent="-342900" algn="l">
              <a:buFont typeface="+mj-lt"/>
              <a:buAutoNum type="arabicPeriod"/>
            </a:pPr>
            <a:r>
              <a:rPr lang="en-US" dirty="0" err="1"/>
              <a:t>Acciones</a:t>
            </a:r>
            <a:r>
              <a:rPr lang="en-US" dirty="0"/>
              <a:t> a </a:t>
            </a:r>
            <a:r>
              <a:rPr lang="en-US" dirty="0" err="1"/>
              <a:t>implementar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25-26</a:t>
            </a:r>
          </a:p>
          <a:p>
            <a:pPr marL="914400" lvl="1" indent="-342900" algn="l">
              <a:buFont typeface="+mj-lt"/>
              <a:buAutoNum type="arabicPeriod"/>
            </a:pPr>
            <a:r>
              <a:rPr lang="en-US" dirty="0" err="1"/>
              <a:t>Acciones</a:t>
            </a:r>
            <a:r>
              <a:rPr lang="en-US" dirty="0"/>
              <a:t> a </a:t>
            </a:r>
            <a:r>
              <a:rPr lang="en-US" dirty="0" err="1"/>
              <a:t>contemplar</a:t>
            </a:r>
            <a:r>
              <a:rPr lang="en-US" dirty="0"/>
              <a:t> para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curso</a:t>
            </a:r>
            <a:r>
              <a:rPr lang="en-US" dirty="0"/>
              <a:t> 26-27</a:t>
            </a:r>
          </a:p>
          <a:p>
            <a:pPr marL="114300" algn="l"/>
            <a:endParaRPr lang="en-US" sz="2000" dirty="0"/>
          </a:p>
          <a:p>
            <a:pPr marL="457200" indent="-342900" algn="l">
              <a:buFont typeface="+mj-lt"/>
              <a:buAutoNum type="arabicPeriod" startAt="2"/>
            </a:pPr>
            <a:r>
              <a:rPr lang="en-US" sz="2000" dirty="0"/>
              <a:t>LEY DE PROFESIONES DEPORTE</a:t>
            </a:r>
          </a:p>
          <a:p>
            <a:pPr marL="914400" lvl="1" indent="-342900" algn="l">
              <a:buFont typeface="+mj-lt"/>
              <a:buAutoNum type="arabicPeriod"/>
            </a:pPr>
            <a:r>
              <a:rPr lang="en-US" dirty="0" err="1"/>
              <a:t>Situación</a:t>
            </a:r>
            <a:r>
              <a:rPr lang="en-US" dirty="0"/>
              <a:t> actual</a:t>
            </a:r>
          </a:p>
          <a:p>
            <a:pPr marL="914400" lvl="1" indent="-342900" algn="l">
              <a:buFont typeface="+mj-lt"/>
              <a:buAutoNum type="arabicPeriod"/>
            </a:pPr>
            <a:r>
              <a:rPr lang="en-US" dirty="0" err="1"/>
              <a:t>Próximos</a:t>
            </a:r>
            <a:r>
              <a:rPr lang="en-US" dirty="0"/>
              <a:t> pasos</a:t>
            </a:r>
          </a:p>
          <a:p>
            <a:pPr marL="457200" indent="-342900" algn="l">
              <a:buFont typeface="+mj-lt"/>
              <a:buAutoNum type="arabicPeriod" startAt="2"/>
            </a:pPr>
            <a:endParaRPr lang="en-US" sz="16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14300" algn="l"/>
            <a:endParaRPr lang="en-US" sz="800" dirty="0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/>
              <a:t>A DESARROLLAR PARA PROPUESTA 1 DE JUNIO DE 2026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542086"/>
            <a:ext cx="6433805" cy="2731413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algn="l"/>
            <a:r>
              <a:rPr lang="en-US" sz="1700" dirty="0"/>
              <a:t>Si es </a:t>
            </a:r>
            <a:r>
              <a:rPr lang="en-US" sz="1700" dirty="0" err="1"/>
              <a:t>necesario</a:t>
            </a:r>
            <a:r>
              <a:rPr lang="en-US" sz="1700" dirty="0"/>
              <a:t>:</a:t>
            </a:r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Normativa</a:t>
            </a:r>
            <a:r>
              <a:rPr lang="en-US" sz="1700" dirty="0"/>
              <a:t>: </a:t>
            </a:r>
            <a:r>
              <a:rPr lang="en-US" sz="1700" dirty="0" err="1"/>
              <a:t>tiempos</a:t>
            </a:r>
            <a:r>
              <a:rPr lang="en-US" sz="1700" dirty="0"/>
              <a:t> de </a:t>
            </a:r>
            <a:r>
              <a:rPr lang="en-US" sz="1700" dirty="0" err="1"/>
              <a:t>juego</a:t>
            </a:r>
            <a:r>
              <a:rPr lang="en-US" sz="1700" dirty="0"/>
              <a:t> </a:t>
            </a:r>
            <a:r>
              <a:rPr lang="en-US" sz="1700" dirty="0" err="1"/>
              <a:t>significativo</a:t>
            </a:r>
            <a:r>
              <a:rPr lang="en-US" sz="1700" dirty="0"/>
              <a:t> (doble o triple).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Actas</a:t>
            </a: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Competiciones</a:t>
            </a:r>
            <a:r>
              <a:rPr lang="en-US" sz="1700" dirty="0"/>
              <a:t> del </a:t>
            </a:r>
            <a:r>
              <a:rPr lang="en-US" sz="1700" dirty="0" err="1"/>
              <a:t>itinerario</a:t>
            </a:r>
            <a:r>
              <a:rPr lang="en-US" sz="1700" dirty="0"/>
              <a:t> de </a:t>
            </a:r>
            <a:r>
              <a:rPr lang="en-US" sz="1700" dirty="0" err="1"/>
              <a:t>rendimiento</a:t>
            </a:r>
            <a:r>
              <a:rPr lang="en-US" sz="17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>
              <a:solidFill>
                <a:srgbClr val="FF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6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DIFERENCIAS ITINERARIOS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5F2B70A-4F6A-80C7-BA0F-457DD605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4" y="2501264"/>
            <a:ext cx="10015380" cy="31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A TENER EN CUENTA PARA 2026-2027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934" y="2354602"/>
            <a:ext cx="373006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Nº de </a:t>
            </a:r>
            <a:r>
              <a:rPr lang="en-US" sz="1700" dirty="0" err="1"/>
              <a:t>sesiones</a:t>
            </a:r>
            <a:r>
              <a:rPr lang="en-US" sz="1700" dirty="0"/>
              <a:t> </a:t>
            </a:r>
            <a:r>
              <a:rPr lang="en-US" sz="1700" dirty="0" err="1"/>
              <a:t>semanales</a:t>
            </a:r>
            <a:endParaRPr lang="en-US" sz="1700" dirty="0"/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Alevín</a:t>
            </a:r>
            <a:r>
              <a:rPr lang="en-US" sz="1300" dirty="0"/>
              <a:t> de 2º </a:t>
            </a:r>
            <a:r>
              <a:rPr lang="en-US" sz="1300" dirty="0" err="1"/>
              <a:t>año</a:t>
            </a:r>
            <a:r>
              <a:rPr lang="en-US" sz="1300" dirty="0"/>
              <a:t> It. rend solo </a:t>
            </a:r>
            <a:r>
              <a:rPr lang="en-US" sz="1300" dirty="0" err="1"/>
              <a:t>tecnificaciones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no </a:t>
            </a:r>
            <a:r>
              <a:rPr lang="en-US" sz="1300" dirty="0" err="1"/>
              <a:t>han</a:t>
            </a:r>
            <a:r>
              <a:rPr lang="en-US" sz="1300" dirty="0"/>
              <a:t> </a:t>
            </a:r>
            <a:r>
              <a:rPr lang="en-US" sz="1300" dirty="0" err="1"/>
              <a:t>tenido</a:t>
            </a:r>
            <a:r>
              <a:rPr lang="en-US" sz="1300" dirty="0"/>
              <a:t> </a:t>
            </a:r>
            <a:r>
              <a:rPr lang="en-US" sz="1300" dirty="0" err="1"/>
              <a:t>competición</a:t>
            </a:r>
            <a:r>
              <a:rPr lang="en-US" sz="1300" dirty="0"/>
              <a:t> escolar.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90’ / session (25-26)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0000"/>
                </a:solidFill>
              </a:rPr>
              <a:t>No </a:t>
            </a:r>
            <a:r>
              <a:rPr lang="en-US" sz="1300" dirty="0" err="1">
                <a:solidFill>
                  <a:srgbClr val="FF0000"/>
                </a:solidFill>
              </a:rPr>
              <a:t>sesiones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dobles</a:t>
            </a:r>
            <a:r>
              <a:rPr lang="en-US" sz="1300" dirty="0">
                <a:solidFill>
                  <a:srgbClr val="FF0000"/>
                </a:solidFill>
              </a:rPr>
              <a:t> (</a:t>
            </a:r>
            <a:r>
              <a:rPr lang="en-US" sz="1300" dirty="0" err="1">
                <a:solidFill>
                  <a:srgbClr val="FF0000"/>
                </a:solidFill>
              </a:rPr>
              <a:t>mañana</a:t>
            </a:r>
            <a:r>
              <a:rPr lang="en-US" sz="1300" dirty="0">
                <a:solidFill>
                  <a:srgbClr val="FF0000"/>
                </a:solidFill>
              </a:rPr>
              <a:t>/</a:t>
            </a:r>
            <a:r>
              <a:rPr lang="en-US" sz="1300" dirty="0" err="1">
                <a:solidFill>
                  <a:srgbClr val="FF0000"/>
                </a:solidFill>
              </a:rPr>
              <a:t>tarde</a:t>
            </a:r>
            <a:r>
              <a:rPr lang="en-US" sz="1300" dirty="0">
                <a:solidFill>
                  <a:srgbClr val="FF0000"/>
                </a:solidFill>
              </a:rPr>
              <a:t>). 25-26</a:t>
            </a:r>
          </a:p>
          <a:p>
            <a:pPr marL="571500" lvl="1" algn="l"/>
            <a:endParaRPr lang="en-US" sz="1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err="1"/>
              <a:t>Federaciones</a:t>
            </a:r>
            <a:r>
              <a:rPr lang="en-US" sz="1800" dirty="0"/>
              <a:t> NO </a:t>
            </a:r>
            <a:r>
              <a:rPr lang="en-US" sz="1800" dirty="0" err="1"/>
              <a:t>podrán</a:t>
            </a:r>
            <a:r>
              <a:rPr lang="en-US" sz="1800" dirty="0"/>
              <a:t> ser </a:t>
            </a:r>
            <a:r>
              <a:rPr lang="en-US" sz="1800" dirty="0" err="1"/>
              <a:t>entidades</a:t>
            </a:r>
            <a:r>
              <a:rPr lang="en-US" sz="1800" dirty="0"/>
              <a:t> </a:t>
            </a:r>
            <a:r>
              <a:rPr lang="en-US" sz="1800" dirty="0" err="1"/>
              <a:t>participantes</a:t>
            </a:r>
            <a:r>
              <a:rPr lang="en-US" sz="1800" dirty="0"/>
              <a:t> (</a:t>
            </a:r>
            <a:r>
              <a:rPr lang="en-US" sz="1800" dirty="0" err="1"/>
              <a:t>excepciones</a:t>
            </a:r>
            <a:r>
              <a:rPr lang="en-US" sz="1800" dirty="0"/>
              <a:t> </a:t>
            </a:r>
            <a:r>
              <a:rPr lang="en-US" sz="1800" dirty="0" err="1"/>
              <a:t>temporales</a:t>
            </a:r>
            <a:r>
              <a:rPr lang="en-US" sz="1800" dirty="0"/>
              <a:t>).</a:t>
            </a:r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Prebenjamines</a:t>
            </a:r>
            <a:r>
              <a:rPr lang="en-US" sz="1700" dirty="0"/>
              <a:t> en </a:t>
            </a:r>
            <a:r>
              <a:rPr lang="en-US" sz="1700" dirty="0" err="1"/>
              <a:t>centros</a:t>
            </a:r>
            <a:r>
              <a:rPr lang="en-US" sz="1700" dirty="0"/>
              <a:t> </a:t>
            </a:r>
            <a:r>
              <a:rPr lang="en-US" sz="1700" dirty="0" err="1"/>
              <a:t>escolares</a:t>
            </a:r>
            <a:r>
              <a:rPr lang="en-US" sz="1700" dirty="0"/>
              <a:t>, </a:t>
            </a:r>
            <a:r>
              <a:rPr lang="en-US" sz="1700" dirty="0" err="1"/>
              <a:t>si</a:t>
            </a:r>
            <a:r>
              <a:rPr lang="en-US" sz="1700" dirty="0"/>
              <a:t> hay </a:t>
            </a:r>
            <a:r>
              <a:rPr lang="en-US" sz="1700" dirty="0" err="1"/>
              <a:t>oferta</a:t>
            </a:r>
            <a:r>
              <a:rPr lang="en-US" sz="17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8C2A46-08A0-56CD-BCC7-F581D72F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92" y="1749031"/>
            <a:ext cx="6792045" cy="40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0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F57CE0E-8F89-6DBD-785B-89D8B537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600" b="1" dirty="0"/>
              <a:t>LEY PROFESIONES DEL DEPORTE</a:t>
            </a:r>
            <a:br>
              <a:rPr lang="en-US" sz="4600" b="1" dirty="0"/>
            </a:br>
            <a:br>
              <a:rPr lang="en-US" sz="4600" b="1" dirty="0"/>
            </a:br>
            <a:endParaRPr lang="en-US" sz="4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NORMATIVA</a:t>
            </a:r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3" y="1813100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algn="l"/>
            <a:endParaRPr lang="en-US" sz="1300" dirty="0"/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LEY 8/</a:t>
            </a:r>
            <a:r>
              <a:rPr lang="es-ES" sz="1500" b="1" dirty="0">
                <a:solidFill>
                  <a:srgbClr val="000000"/>
                </a:solidFill>
                <a:latin typeface="Aptos" panose="020B0004020202020204" pitchFamily="34" charset="0"/>
              </a:rPr>
              <a:t>2022</a:t>
            </a: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, de 30 de junio, sobre acceso y ejercicio de profesiones de la actividad física y del deporte en la Comunidad Autónoma del País Vasco.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Exigencia de cualificaciones: </a:t>
            </a:r>
            <a:r>
              <a:rPr lang="es-ES" sz="1500" b="1" dirty="0">
                <a:solidFill>
                  <a:srgbClr val="000000"/>
                </a:solidFill>
                <a:latin typeface="Aptos" panose="020B0004020202020204" pitchFamily="34" charset="0"/>
              </a:rPr>
              <a:t>1 de enero de 2026.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Titulación.</a:t>
            </a:r>
          </a:p>
          <a:p>
            <a:pPr marL="1200150" lvl="2" indent="-285750" algn="l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O habilitación (experiencia u otra formación).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Primeros Auxilios (mínimo 6 horas)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0000"/>
                </a:solidFill>
                <a:latin typeface="Aptos" panose="020B0004020202020204" pitchFamily="34" charset="0"/>
              </a:rPr>
              <a:t>Formación especializada en materia de prevención de la violencia sexual, de perspectiva de género, de coeducación y de necesidades específicas de menores de edad (mínimo 8 horas)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Reglamentaciones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pendientes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publicación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):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Decreto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de Desarrollo: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registro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habilitación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por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experiencia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habilitación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otra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formación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, etc.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Orden de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Primeros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Auxilios</a:t>
            </a:r>
            <a:endParaRPr lang="en-US" sz="15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Orden de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experiencia</a:t>
            </a:r>
            <a:r>
              <a:rPr lang="en-US" sz="1500" dirty="0">
                <a:solidFill>
                  <a:srgbClr val="000000"/>
                </a:solidFill>
                <a:latin typeface="Aptos" panose="020B0004020202020204" pitchFamily="34" charset="0"/>
              </a:rPr>
              <a:t> y </a:t>
            </a:r>
            <a:r>
              <a:rPr lang="en-US" sz="1500" dirty="0" err="1">
                <a:solidFill>
                  <a:srgbClr val="000000"/>
                </a:solidFill>
                <a:latin typeface="Aptos" panose="020B0004020202020204" pitchFamily="34" charset="0"/>
              </a:rPr>
              <a:t>formación</a:t>
            </a:r>
            <a:endParaRPr lang="en-US" sz="15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449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194101"/>
            <a:ext cx="643380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A08F7E-C3C3-82E9-8EDC-07DDCA1C4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28594"/>
              </p:ext>
            </p:extLst>
          </p:nvPr>
        </p:nvGraphicFramePr>
        <p:xfrm>
          <a:off x="800099" y="152400"/>
          <a:ext cx="9728193" cy="6352302"/>
        </p:xfrm>
        <a:graphic>
          <a:graphicData uri="http://schemas.openxmlformats.org/drawingml/2006/table">
            <a:tbl>
              <a:tblPr/>
              <a:tblGrid>
                <a:gridCol w="1052277">
                  <a:extLst>
                    <a:ext uri="{9D8B030D-6E8A-4147-A177-3AD203B41FA5}">
                      <a16:colId xmlns:a16="http://schemas.microsoft.com/office/drawing/2014/main" val="2306444451"/>
                    </a:ext>
                  </a:extLst>
                </a:gridCol>
                <a:gridCol w="2168979">
                  <a:extLst>
                    <a:ext uri="{9D8B030D-6E8A-4147-A177-3AD203B41FA5}">
                      <a16:colId xmlns:a16="http://schemas.microsoft.com/office/drawing/2014/main" val="1058954589"/>
                    </a:ext>
                  </a:extLst>
                </a:gridCol>
                <a:gridCol w="2168979">
                  <a:extLst>
                    <a:ext uri="{9D8B030D-6E8A-4147-A177-3AD203B41FA5}">
                      <a16:colId xmlns:a16="http://schemas.microsoft.com/office/drawing/2014/main" val="3350721582"/>
                    </a:ext>
                  </a:extLst>
                </a:gridCol>
                <a:gridCol w="2168979">
                  <a:extLst>
                    <a:ext uri="{9D8B030D-6E8A-4147-A177-3AD203B41FA5}">
                      <a16:colId xmlns:a16="http://schemas.microsoft.com/office/drawing/2014/main" val="4117593969"/>
                    </a:ext>
                  </a:extLst>
                </a:gridCol>
                <a:gridCol w="2168979">
                  <a:extLst>
                    <a:ext uri="{9D8B030D-6E8A-4147-A177-3AD203B41FA5}">
                      <a16:colId xmlns:a16="http://schemas.microsoft.com/office/drawing/2014/main" val="1213916541"/>
                    </a:ext>
                  </a:extLst>
                </a:gridCol>
              </a:tblGrid>
              <a:tr h="489331">
                <a:tc>
                  <a:txBody>
                    <a:bodyPr/>
                    <a:lstStyle/>
                    <a:p>
                      <a:pPr fontAlgn="t"/>
                      <a:endParaRPr lang="es-ES" sz="900" dirty="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ES" sz="90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BÁSICO O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INICIACIÓN DEPORTIVA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ES" sz="900">
                        <a:effectLst/>
                      </a:endParaRPr>
                    </a:p>
                    <a:p>
                      <a:pPr algn="ctr" rtl="0" fontAlgn="base"/>
                      <a:r>
                        <a:rPr lang="es-ES" sz="900" b="1" i="0">
                          <a:effectLst/>
                          <a:latin typeface="Aptos" panose="020B0004020202020204" pitchFamily="34" charset="0"/>
                        </a:rPr>
                        <a:t>NIVEL MEDIO O PERFECCIONAMIENTO TÉCNICO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ES" sz="900">
                        <a:effectLst/>
                      </a:endParaRPr>
                    </a:p>
                    <a:p>
                      <a:pPr algn="ctr" rtl="0" fontAlgn="base"/>
                      <a:r>
                        <a:rPr lang="es-ES" sz="900" b="1" i="0">
                          <a:effectLst/>
                          <a:latin typeface="Aptos" panose="020B0004020202020204" pitchFamily="34" charset="0"/>
                        </a:rPr>
                        <a:t>ALTO RENDIMIENTO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s-ES" sz="900">
                        <a:effectLst/>
                      </a:endParaRPr>
                    </a:p>
                    <a:p>
                      <a:pPr algn="ctr" rtl="0" fontAlgn="base"/>
                      <a:r>
                        <a:rPr lang="es-ES" sz="900" b="1" i="0">
                          <a:effectLst/>
                          <a:latin typeface="Aptos" panose="020B0004020202020204" pitchFamily="34" charset="0"/>
                        </a:rPr>
                        <a:t>DIRECCIÓN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01910"/>
                  </a:ext>
                </a:extLst>
              </a:tr>
              <a:tr h="489331">
                <a:tc>
                  <a:txBody>
                    <a:bodyPr/>
                    <a:lstStyle/>
                    <a:p>
                      <a:pPr fontAlgn="t"/>
                      <a:endParaRPr lang="es-ES" sz="90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Ámbito deporte escolar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Entrenadores/as (o monitores/as) de los itinerarios de participación y de iniciación al rendimiento.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Entrenadores/as del itinerario de talentos (tecnificaciones / selecciones).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Coordinadores/as con funciones de dirección técnica, programación de actividades, etc.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30895"/>
                  </a:ext>
                </a:extLst>
              </a:tr>
              <a:tr h="489331">
                <a:tc>
                  <a:txBody>
                    <a:bodyPr/>
                    <a:lstStyle/>
                    <a:p>
                      <a:pPr fontAlgn="t"/>
                      <a:endParaRPr lang="es-ES" sz="90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Ámbito deporte federado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Entrenadores/as que establezca el Reglamento de Competiciones federativo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Entrenadores/as que establezca el Reglamento de Competiciones federativo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Entrenadores/as que establezca el Reglamento de Competiciones federativo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Coordinadores/as con funciones de dirección técnica, programación de actividades, etc.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953459"/>
                  </a:ext>
                </a:extLst>
              </a:tr>
              <a:tr h="1367427">
                <a:tc>
                  <a:txBody>
                    <a:bodyPr/>
                    <a:lstStyle/>
                    <a:p>
                      <a:pPr fontAlgn="t"/>
                      <a:endParaRPr lang="es-ES" sz="900" dirty="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Cualificación (Titulaciones Deportivas)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I, II o III oficial.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I, II o III federativo: previo a 20/07/2022</a:t>
                      </a:r>
                      <a:r>
                        <a:rPr lang="es-ES" sz="900" b="1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 o posterior si está reconocido por federación internacional.</a:t>
                      </a:r>
                      <a:r>
                        <a:rPr lang="es-ES" sz="900" b="0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II o III oficial.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II o III federativo: previo a 20/07/2022 o 2024* </a:t>
                      </a:r>
                      <a:r>
                        <a:rPr lang="es-ES" sz="900" b="1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o posterior si está reconocido por federación internacional.</a:t>
                      </a:r>
                      <a:r>
                        <a:rPr lang="es-ES" sz="900" b="0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III oficial.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III federativo: previo a 20/07/2022 o 2024* </a:t>
                      </a:r>
                      <a:r>
                        <a:rPr lang="es-ES" sz="900" b="1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o posterior si está reconocido por federación internacional.</a:t>
                      </a:r>
                      <a:r>
                        <a:rPr lang="es-ES" sz="900" b="0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Titulación federativa exigida por la correspondiente federación española o internacional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Nivel III oficial</a:t>
                      </a:r>
                      <a:r>
                        <a:rPr lang="es-ES" sz="900" b="0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1" i="0" dirty="0">
                          <a:effectLst/>
                          <a:latin typeface="Aptos" panose="020B0004020202020204" pitchFamily="34" charset="0"/>
                        </a:rPr>
                        <a:t>Nivel III federativo: previo a 20/07/2022 o 2024* </a:t>
                      </a:r>
                      <a:r>
                        <a:rPr lang="es-ES" sz="900" b="1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o posterior si está reconocido por federación internacional.</a:t>
                      </a:r>
                      <a:r>
                        <a:rPr lang="es-ES" sz="900" b="0" i="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Para el alto rendimiento, titulación federativa exigida por la correspondiente federación española o internacional.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17208"/>
                  </a:ext>
                </a:extLst>
              </a:tr>
              <a:tr h="1660125">
                <a:tc>
                  <a:txBody>
                    <a:bodyPr/>
                    <a:lstStyle/>
                    <a:p>
                      <a:pPr fontAlgn="t"/>
                      <a:endParaRPr lang="es-ES" sz="90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Otras titulaciones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CCAFYD, TAFAD (FP) o profesores de EF, con formación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90h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 o experiencia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270h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).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1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* 45h y 135h para monitor/a.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1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* 180h y 270h para entrenador/a de actividad sin riego y/o sin personas con discapacidad.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Profesor/a de EF, con formación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180h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 o experiencia 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(540h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).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Certificado de profesionalidad (u otros en el caso del </a:t>
                      </a:r>
                      <a:r>
                        <a:rPr lang="es-ES" sz="900" b="0" i="0" dirty="0" err="1">
                          <a:effectLst/>
                          <a:latin typeface="Aptos" panose="020B0004020202020204" pitchFamily="34" charset="0"/>
                        </a:rPr>
                        <a:t>monitorado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).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CCAFYD, con formación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180h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 o experiencia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540h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).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Certificado de profesionalidad (u otros en el caso del </a:t>
                      </a:r>
                      <a:r>
                        <a:rPr lang="es-ES" sz="900" b="0" i="0" dirty="0" err="1">
                          <a:effectLst/>
                          <a:latin typeface="Aptos" panose="020B0004020202020204" pitchFamily="34" charset="0"/>
                        </a:rPr>
                        <a:t>monitorado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).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CCAFYD, con formación (</a:t>
                      </a:r>
                      <a:r>
                        <a:rPr lang="es-ES" sz="900" b="0" i="0" dirty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180h</a:t>
                      </a:r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) o experiencia (540h).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CCAFYD, con formación (</a:t>
                      </a:r>
                      <a:r>
                        <a:rPr lang="es-ES" sz="900" b="0" i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250h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) o experiencia (</a:t>
                      </a:r>
                      <a:r>
                        <a:rPr lang="es-ES" sz="900" b="0" i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540h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) para dirección de nivel básico o medio. 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Profesor/a de EF, con formación (</a:t>
                      </a:r>
                      <a:r>
                        <a:rPr lang="es-ES" sz="900" b="0" i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250h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) o experiencia (</a:t>
                      </a:r>
                      <a:r>
                        <a:rPr lang="es-ES" sz="900" b="0" i="0">
                          <a:solidFill>
                            <a:srgbClr val="E97032"/>
                          </a:solidFill>
                          <a:effectLst/>
                          <a:latin typeface="Aptos" panose="020B0004020202020204" pitchFamily="34" charset="0"/>
                        </a:rPr>
                        <a:t>540h</a:t>
                      </a: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) para dirección en ámbito escolar.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055743"/>
                  </a:ext>
                </a:extLst>
              </a:tr>
              <a:tr h="1074728">
                <a:tc>
                  <a:txBody>
                    <a:bodyPr/>
                    <a:lstStyle/>
                    <a:p>
                      <a:pPr fontAlgn="t"/>
                      <a:endParaRPr lang="es-ES" sz="90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Habilitación experiencia </a:t>
                      </a:r>
                      <a:r>
                        <a:rPr lang="es-ES" sz="900" b="1" i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(6 años anteriores a la entrada en vigor de la ley)</a:t>
                      </a:r>
                      <a:r>
                        <a:rPr lang="es-ES" sz="900" b="0" i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s-ES" sz="900" b="0" i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1200 horas. </a:t>
                      </a:r>
                      <a:endParaRPr lang="es-ES" sz="900" b="0" i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1200 horas + Nivel II.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1800 horas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Para Nivel III: </a:t>
                      </a:r>
                      <a:endParaRPr lang="es-ES" sz="9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1200 horas + Nivel II.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1800 horas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/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Para Grado Universitario: </a:t>
                      </a:r>
                      <a:endParaRPr lang="es-ES" sz="900" b="0" i="0" dirty="0">
                        <a:effectLst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1200 horas + Nivel III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1800 horas + Nivel II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4000 horas.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42097"/>
                  </a:ext>
                </a:extLst>
              </a:tr>
              <a:tr h="782029">
                <a:tc>
                  <a:txBody>
                    <a:bodyPr/>
                    <a:lstStyle/>
                    <a:p>
                      <a:pPr fontAlgn="t"/>
                      <a:endParaRPr lang="es-ES" sz="900" dirty="0">
                        <a:effectLst/>
                      </a:endParaRPr>
                    </a:p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Habilitación temporal formaciones menores </a:t>
                      </a:r>
                      <a:endParaRPr lang="es-ES" sz="900" b="0" i="0" dirty="0">
                        <a:effectLst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MADE?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dirty="0">
                          <a:solidFill>
                            <a:srgbClr val="E97132"/>
                          </a:solidFill>
                          <a:effectLst/>
                          <a:latin typeface="Aptos" panose="020B0004020202020204" pitchFamily="34" charset="0"/>
                        </a:rPr>
                        <a:t>?? </a:t>
                      </a:r>
                      <a:endParaRPr lang="es-ES" sz="900" b="0" i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s-ES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47126" marR="47126" marT="23563" marB="2356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51955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5A7C04A-FE1F-FE80-B10C-B33426981E85}"/>
              </a:ext>
            </a:extLst>
          </p:cNvPr>
          <p:cNvSpPr txBox="1"/>
          <p:nvPr/>
        </p:nvSpPr>
        <p:spPr>
          <a:xfrm>
            <a:off x="800099" y="6558240"/>
            <a:ext cx="10121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10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* Entrenadores/as de personas con discapacidad, además: formación específica (180h) o experiencia adecuada (540h) para el colectivo a entrenar. </a:t>
            </a:r>
          </a:p>
        </p:txBody>
      </p:sp>
    </p:spTree>
    <p:extLst>
      <p:ext uri="{BB962C8B-B14F-4D97-AF65-F5344CB8AC3E}">
        <p14:creationId xmlns:p14="http://schemas.microsoft.com/office/powerpoint/2010/main" val="371788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NOTAS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194101"/>
            <a:ext cx="643380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1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algn="l"/>
            <a:endParaRPr lang="en-US" sz="1300" dirty="0"/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Profesionales o voluntarios.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Incluidos entrenadores/as auxiliares.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 federaciones deportivas vascas deberán adaptar la reglamentación federativa a esta ley y remitirla al Registro de Entidades Deportivas del País Vasco para su aprobación e inscripción antes del 1 de enero de 2026. 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14300"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2457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3" y="0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/>
              <a:t>FEDERACIONES - SIGUIENTES PASOS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3" y="1322888"/>
            <a:ext cx="7016366" cy="55880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rtl="0" fontAlgn="base"/>
            <a:r>
              <a:rPr lang="es-E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Análisis: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Situación formativa de las y los entrenadores/as y directores/as deportivos de las entidades de vuestra modalidad.</a:t>
            </a:r>
            <a:endParaRPr lang="es-E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Situación formativa de las y los entrenadores/as y directores/as técnicos/as de las actividades que organizáis directamente en el marco del deporte escolar (tecnificaciones, cursos de iniciación, fiestas recreativas y competitivas). </a:t>
            </a:r>
          </a:p>
          <a:p>
            <a:pPr marL="285750" indent="-285750" algn="l" rtl="0" fontAlgn="base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Situación de las actividades formativas de vuestra modalidad. </a:t>
            </a:r>
          </a:p>
          <a:p>
            <a:pPr algn="l" rtl="0" fontAlgn="base"/>
            <a:endParaRPr lang="es-ES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s-E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Desarrollar/Vehiculizar la formación de las personas de vuestra modalidad.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Modalidades del periodo transitorio 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Organización de formaciones de Nivel I por parte de las federaciones deportivas en Álava (vascas o alavesas, a través de las vascas). 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Ofrecer información de formaciones </a:t>
            </a:r>
            <a:r>
              <a:rPr lang="es-ES" sz="16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oficiales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realizadas en otros territorios/comunidades.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Modalidades del régimen especial (educaci</a:t>
            </a:r>
            <a:r>
              <a:rPr lang="es-ES" sz="1600" dirty="0">
                <a:solidFill>
                  <a:srgbClr val="000000"/>
                </a:solidFill>
                <a:latin typeface="Aptos" panose="020B0004020202020204" pitchFamily="34" charset="0"/>
              </a:rPr>
              <a:t>ón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Solicitud de organización de formaciones a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Kirolene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o </a:t>
            </a:r>
            <a:r>
              <a:rPr lang="es-ES" sz="16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¿AFDA? </a:t>
            </a:r>
            <a:endParaRPr lang="es-ES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Organización de formaciones federativas con reconocimiento internacional. </a:t>
            </a:r>
            <a:endParaRPr lang="es-ES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Ofrecer información de formaciones </a:t>
            </a:r>
            <a:r>
              <a:rPr lang="es-ES" sz="16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oficiales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realizadas en otros territorios/comunidades.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Trasladar a DFA posibles necesidades. </a:t>
            </a:r>
          </a:p>
          <a:p>
            <a:pPr algn="l" rtl="0" fontAlgn="base"/>
            <a:endParaRPr lang="es-ES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1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9847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1168401"/>
            <a:ext cx="7016366" cy="5588000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 fontAlgn="base"/>
            <a:r>
              <a:rPr lang="es-E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Verificar que el personal propio cumple con los requisitos de la ley a 1 de enero de 2026 (en particular el que se encuentra en el marco del convenio de Deporte Escolar):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Director/a deportivo/a de las actividades y competiciones.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Entrenadores/as de tecnificaciones (selecciones).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Monitorado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de cursos de iniciación, fiestas recreativas y competitivas.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Instar a la federación vasca a que reglamente, previamente al 1 de enero de 2026, las titulaciones según los niveles (categorías) de las competiciones. </a:t>
            </a:r>
          </a:p>
          <a:p>
            <a:pPr algn="l" rtl="0" fontAlgn="base"/>
            <a:endParaRPr lang="es-ES" sz="15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/>
            <a:r>
              <a:rPr lang="es-ES" sz="15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Dar a conocer a las entidades y agentes de vuestra modalidad: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 obligaciones de la ley (cualificación, registro, plazos, etc.) 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Estar atentos a las novedades reglamentarias del GV (horas experiencia y formación, habilitaciones, registro, cursos de primeros auxilios, cursos de prevención de menores, etc.)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 actividades formativas de vuestra modalidad (y los MADE).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 ayudas a la formación existentes. 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1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EE605D9C-A972-A36C-53B8-20E38CFB359F}"/>
              </a:ext>
            </a:extLst>
          </p:cNvPr>
          <p:cNvSpPr txBox="1">
            <a:spLocks/>
          </p:cNvSpPr>
          <p:nvPr/>
        </p:nvSpPr>
        <p:spPr>
          <a:xfrm>
            <a:off x="1137033" y="0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/>
              <a:t>FEDERACIONES - SIGUIENTES PASOS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0138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13" y="1770739"/>
            <a:ext cx="7016366" cy="349249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Informar a entidades de obligaciones y novedades reglamentarias.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Fomentar que se saquen formaciones en Álava, con un coste asumible y en plazo.  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Valorar el convocar una nueva subvención para federaciones (actividades deficitarias) y </a:t>
            </a:r>
            <a:r>
              <a:rPr lang="es-ES" sz="150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AFDA (deficitarias y materiales curriculares/plataforma)? 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Mantener subvenciones a personas.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Solicitar estar en el registro de profesiones para la inscripción en el programa </a:t>
            </a:r>
            <a:r>
              <a:rPr lang="es-ES" sz="150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26-27. 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FF0000"/>
                </a:solidFill>
                <a:effectLst/>
                <a:latin typeface="Aptos" panose="020B0004020202020204" pitchFamily="34" charset="0"/>
              </a:rPr>
              <a:t>NISAE GV.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50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Trasmitir a GV necesidades y problemáticas trasladadas por los agentes alaveses. </a:t>
            </a:r>
            <a:endParaRPr lang="en-US" sz="1500" dirty="0">
              <a:latin typeface="Aptos" panose="020B0004020202020204" pitchFamily="34" charset="0"/>
            </a:endParaRPr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1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EE605D9C-A972-A36C-53B8-20E38CFB359F}"/>
              </a:ext>
            </a:extLst>
          </p:cNvPr>
          <p:cNvSpPr txBox="1">
            <a:spLocks/>
          </p:cNvSpPr>
          <p:nvPr/>
        </p:nvSpPr>
        <p:spPr>
          <a:xfrm>
            <a:off x="1137033" y="0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DIPUTACIÓN- ACTUACIONES</a:t>
            </a:r>
          </a:p>
        </p:txBody>
      </p:sp>
    </p:spTree>
    <p:extLst>
      <p:ext uri="{BB962C8B-B14F-4D97-AF65-F5344CB8AC3E}">
        <p14:creationId xmlns:p14="http://schemas.microsoft.com/office/powerpoint/2010/main" val="17224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F57CE0E-8F89-6DBD-785B-89D8B537D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600" b="1" dirty="0"/>
              <a:t>PROPUESTA CONVENIO 2025-2026</a:t>
            </a:r>
            <a:br>
              <a:rPr lang="en-US" sz="4600" b="1" dirty="0"/>
            </a:br>
            <a:br>
              <a:rPr lang="en-US" sz="4600" b="1" dirty="0"/>
            </a:br>
            <a:endParaRPr lang="en-US" sz="4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823237"/>
            <a:ext cx="4324849" cy="184902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62" y="4044015"/>
            <a:ext cx="4324849" cy="1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72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13" y="1619010"/>
            <a:ext cx="7016366" cy="393156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¿QUÉ NECESIDADES TENÉIS? </a:t>
            </a: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Subvención para la organización de formaciones de periodo transitorio deficitarias?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Subvención para AFDA (desarrollo de plataforma, materiales curriculares o actividades deficitarias).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s-E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DUDAS O PROBLEMAS: </a:t>
            </a: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¿Dudas o quejas relativas a la ley o disposiciones de desarrollo? Al GV (Kiroleskola).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¿Problemas para poder organizar formaciones con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Kirolene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/AFDA/Federación vasca? A Diputación.</a:t>
            </a:r>
          </a:p>
          <a:p>
            <a:pPr marL="114300" algn="l"/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  <p:sp>
        <p:nvSpPr>
          <p:cNvPr id="2" name="Subtítulo 8">
            <a:extLst>
              <a:ext uri="{FF2B5EF4-FFF2-40B4-BE49-F238E27FC236}">
                <a16:creationId xmlns:a16="http://schemas.microsoft.com/office/drawing/2014/main" id="{FF9DB247-6EC9-087C-CF4B-3540E3454160}"/>
              </a:ext>
            </a:extLst>
          </p:cNvPr>
          <p:cNvSpPr txBox="1">
            <a:spLocks/>
          </p:cNvSpPr>
          <p:nvPr/>
        </p:nvSpPr>
        <p:spPr>
          <a:xfrm>
            <a:off x="1137034" y="2194101"/>
            <a:ext cx="6836927" cy="46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l"/>
            <a:endParaRPr lang="en-US" sz="1700" dirty="0"/>
          </a:p>
          <a:p>
            <a:pPr marL="114300" algn="l"/>
            <a:endParaRPr lang="en-US" sz="1700" dirty="0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EE605D9C-A972-A36C-53B8-20E38CFB359F}"/>
              </a:ext>
            </a:extLst>
          </p:cNvPr>
          <p:cNvSpPr txBox="1">
            <a:spLocks/>
          </p:cNvSpPr>
          <p:nvPr/>
        </p:nvSpPr>
        <p:spPr>
          <a:xfrm>
            <a:off x="1137033" y="0"/>
            <a:ext cx="6836927" cy="132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46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DOCUMENTACIÓN A REGISTRAR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542086"/>
            <a:ext cx="6433805" cy="347009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algn="l"/>
            <a:r>
              <a:rPr lang="en-US" sz="1700" b="1" i="1" u="sng" dirty="0"/>
              <a:t>PREVIAMENTE AL 1 DE JUNIO</a:t>
            </a:r>
          </a:p>
          <a:p>
            <a:pPr marL="114300" algn="l"/>
            <a:endParaRPr lang="en-US" sz="1700" dirty="0"/>
          </a:p>
          <a:p>
            <a:pPr marL="457200" indent="-342900" algn="l">
              <a:buFont typeface="+mj-lt"/>
              <a:buAutoNum type="alphaLcParenR"/>
            </a:pPr>
            <a:r>
              <a:rPr lang="en-US" sz="1700" dirty="0"/>
              <a:t>Anexo I – Actividades, nº y </a:t>
            </a:r>
            <a:r>
              <a:rPr lang="en-US" sz="1700" dirty="0" err="1"/>
              <a:t>precio</a:t>
            </a:r>
            <a:r>
              <a:rPr lang="en-US" sz="1700" dirty="0"/>
              <a:t>/</a:t>
            </a:r>
            <a:r>
              <a:rPr lang="en-US" sz="1700" dirty="0" err="1"/>
              <a:t>unitario</a:t>
            </a:r>
            <a:r>
              <a:rPr lang="en-US" sz="17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57200" indent="-342900" algn="l">
              <a:buFont typeface="+mj-lt"/>
              <a:buAutoNum type="alphaLcParenR"/>
            </a:pPr>
            <a:r>
              <a:rPr lang="en-US" sz="1700" dirty="0"/>
              <a:t>Anexo II. – </a:t>
            </a:r>
            <a:r>
              <a:rPr lang="en-US" sz="1700" dirty="0" err="1"/>
              <a:t>Descripción</a:t>
            </a:r>
            <a:r>
              <a:rPr lang="en-US" sz="1700" dirty="0"/>
              <a:t> de actividades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57200" indent="-342900" algn="l">
              <a:buFont typeface="+mj-lt"/>
              <a:buAutoNum type="alphaLcParenR"/>
            </a:pPr>
            <a:r>
              <a:rPr lang="en-US" sz="1700" dirty="0" err="1"/>
              <a:t>Oferta</a:t>
            </a:r>
            <a:r>
              <a:rPr lang="en-US" sz="1700" dirty="0"/>
              <a:t> de </a:t>
            </a:r>
            <a:r>
              <a:rPr lang="en-US" sz="1700"/>
              <a:t>actividades 25-26 </a:t>
            </a:r>
            <a:r>
              <a:rPr lang="en-US" sz="1700" dirty="0"/>
              <a:t>(</a:t>
            </a:r>
            <a:r>
              <a:rPr lang="en-US" sz="1700" dirty="0" err="1"/>
              <a:t>orden</a:t>
            </a:r>
            <a:r>
              <a:rPr lang="en-US" sz="1700" dirty="0"/>
              <a:t> </a:t>
            </a:r>
            <a:r>
              <a:rPr lang="en-US" sz="1700" dirty="0" err="1"/>
              <a:t>foral</a:t>
            </a:r>
            <a:r>
              <a:rPr lang="en-US" sz="1700" dirty="0"/>
              <a:t>).</a:t>
            </a:r>
          </a:p>
          <a:p>
            <a:pPr marL="571500" lvl="1" algn="l"/>
            <a:endParaRPr lang="en-US" sz="1300" dirty="0"/>
          </a:p>
          <a:p>
            <a:pPr marL="457200" indent="-342900" algn="l">
              <a:buFont typeface="+mj-lt"/>
              <a:buAutoNum type="alphaLcParenR"/>
            </a:pPr>
            <a:r>
              <a:rPr lang="en-US" sz="1700" b="1" dirty="0" err="1"/>
              <a:t>Normativa</a:t>
            </a:r>
            <a:r>
              <a:rPr lang="en-US" sz="1700" b="1" dirty="0"/>
              <a:t> escolar de </a:t>
            </a:r>
            <a:r>
              <a:rPr lang="en-US" sz="1700" b="1" dirty="0" err="1"/>
              <a:t>cada</a:t>
            </a:r>
            <a:r>
              <a:rPr lang="en-US" sz="1700" b="1" dirty="0"/>
              <a:t> </a:t>
            </a:r>
            <a:r>
              <a:rPr lang="en-US" sz="1700" b="1" dirty="0" err="1"/>
              <a:t>modalidad</a:t>
            </a:r>
            <a:r>
              <a:rPr lang="en-US" sz="1700" b="1" dirty="0"/>
              <a:t> 25-26</a:t>
            </a:r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 I – PROPUESTA 2025-2026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Actividades.  </a:t>
            </a:r>
          </a:p>
          <a:p>
            <a:pPr marL="85725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Variedad</a:t>
            </a:r>
            <a:r>
              <a:rPr lang="en-US" sz="1300" dirty="0"/>
              <a:t> en la </a:t>
            </a:r>
            <a:r>
              <a:rPr lang="en-US" sz="1300" dirty="0" err="1"/>
              <a:t>oferta</a:t>
            </a:r>
            <a:endParaRPr lang="en-US" sz="1300" dirty="0"/>
          </a:p>
          <a:p>
            <a:pPr marL="85725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Verificar</a:t>
            </a:r>
            <a:r>
              <a:rPr lang="en-US" sz="1300" dirty="0"/>
              <a:t> </a:t>
            </a:r>
            <a:r>
              <a:rPr lang="en-US" sz="1300" dirty="0" err="1"/>
              <a:t>cuáles</a:t>
            </a:r>
            <a:r>
              <a:rPr lang="en-US" sz="1300" dirty="0"/>
              <a:t> </a:t>
            </a:r>
            <a:r>
              <a:rPr lang="en-US" sz="1300" dirty="0" err="1"/>
              <a:t>funcionan</a:t>
            </a:r>
            <a:r>
              <a:rPr lang="en-US" sz="1300" dirty="0"/>
              <a:t> y </a:t>
            </a:r>
            <a:r>
              <a:rPr lang="en-US" sz="1300" dirty="0" err="1"/>
              <a:t>cuáles</a:t>
            </a:r>
            <a:r>
              <a:rPr lang="en-US" sz="1300" dirty="0"/>
              <a:t> no</a:t>
            </a:r>
          </a:p>
          <a:p>
            <a:pPr marL="171450" algn="l"/>
            <a:endParaRPr lang="en-US" sz="1300" dirty="0"/>
          </a:p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Acciones</a:t>
            </a:r>
            <a:r>
              <a:rPr lang="en-US" sz="1300" dirty="0"/>
              <a:t> a favor de la </a:t>
            </a:r>
            <a:r>
              <a:rPr lang="en-US" sz="1300" dirty="0" err="1"/>
              <a:t>deportividad</a:t>
            </a:r>
            <a:r>
              <a:rPr lang="en-US" sz="1300" dirty="0"/>
              <a:t>. </a:t>
            </a:r>
          </a:p>
          <a:p>
            <a:pPr marL="400050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Formación</a:t>
            </a:r>
            <a:r>
              <a:rPr lang="en-US" sz="1300" dirty="0"/>
              <a:t> de </a:t>
            </a:r>
            <a:r>
              <a:rPr lang="en-US" sz="1300" dirty="0" err="1"/>
              <a:t>árbitros</a:t>
            </a:r>
            <a:r>
              <a:rPr lang="en-US" sz="1300" dirty="0"/>
              <a:t>/as. </a:t>
            </a:r>
          </a:p>
          <a:p>
            <a:pPr marL="400050"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1300" b="1" i="1" dirty="0"/>
              <a:t>* No se </a:t>
            </a:r>
            <a:r>
              <a:rPr lang="en-US" sz="1300" b="1" i="1" dirty="0" err="1"/>
              <a:t>contemplan</a:t>
            </a:r>
            <a:r>
              <a:rPr lang="en-US" sz="1300" b="1" i="1" dirty="0"/>
              <a:t> </a:t>
            </a:r>
            <a:r>
              <a:rPr lang="en-US" sz="1300" b="1" i="1" dirty="0" err="1"/>
              <a:t>incrementos</a:t>
            </a:r>
            <a:r>
              <a:rPr lang="en-US" sz="1300" b="1" i="1" dirty="0"/>
              <a:t> en </a:t>
            </a:r>
            <a:r>
              <a:rPr lang="en-US" sz="1300" b="1" i="1" dirty="0" err="1"/>
              <a:t>el</a:t>
            </a:r>
            <a:r>
              <a:rPr lang="en-US" sz="1300" b="1" i="1" dirty="0"/>
              <a:t> nº de un </a:t>
            </a:r>
            <a:r>
              <a:rPr lang="en-US" sz="1300" b="1" i="1" dirty="0" err="1"/>
              <a:t>tipo</a:t>
            </a:r>
            <a:r>
              <a:rPr lang="en-US" sz="1300" b="1" i="1" dirty="0"/>
              <a:t> de actividades </a:t>
            </a:r>
            <a:r>
              <a:rPr lang="en-US" sz="1300" b="1" i="1" dirty="0" err="1"/>
              <a:t>ya</a:t>
            </a:r>
            <a:r>
              <a:rPr lang="en-US" sz="1300" b="1" i="1" dirty="0"/>
              <a:t> </a:t>
            </a:r>
            <a:r>
              <a:rPr lang="en-US" sz="1300" b="1" i="1" dirty="0" err="1"/>
              <a:t>realizadas</a:t>
            </a:r>
            <a:r>
              <a:rPr lang="en-US" sz="1300" b="1" i="1" dirty="0"/>
              <a:t> o en </a:t>
            </a:r>
            <a:r>
              <a:rPr lang="en-US" sz="1300" b="1" i="1" dirty="0" err="1"/>
              <a:t>el</a:t>
            </a:r>
            <a:r>
              <a:rPr lang="en-US" sz="1300" b="1" i="1" dirty="0"/>
              <a:t> </a:t>
            </a:r>
            <a:r>
              <a:rPr lang="en-US" sz="1300" b="1" i="1" dirty="0" err="1"/>
              <a:t>precio</a:t>
            </a:r>
            <a:r>
              <a:rPr lang="en-US" sz="1300" b="1" i="1" dirty="0"/>
              <a:t>/</a:t>
            </a:r>
            <a:r>
              <a:rPr lang="en-US" sz="1300" b="1" i="1" dirty="0" err="1"/>
              <a:t>unitario</a:t>
            </a:r>
            <a:r>
              <a:rPr lang="en-US" sz="1300" b="1" i="1" dirty="0"/>
              <a:t> sin </a:t>
            </a:r>
            <a:r>
              <a:rPr lang="en-US" sz="1300" b="1" i="1" dirty="0" err="1"/>
              <a:t>una</a:t>
            </a:r>
            <a:r>
              <a:rPr lang="en-US" sz="1300" b="1" i="1" dirty="0"/>
              <a:t> </a:t>
            </a:r>
            <a:r>
              <a:rPr lang="en-US" sz="1300" b="1" i="1" dirty="0" err="1"/>
              <a:t>justificación</a:t>
            </a:r>
            <a:r>
              <a:rPr lang="en-US" sz="1300" b="1" i="1" dirty="0"/>
              <a:t> (</a:t>
            </a:r>
            <a:r>
              <a:rPr lang="en-US" sz="1300" b="1" i="1" dirty="0" err="1"/>
              <a:t>reunión</a:t>
            </a:r>
            <a:r>
              <a:rPr lang="en-US" sz="1300" b="1" i="1" dirty="0"/>
              <a:t> + </a:t>
            </a:r>
            <a:r>
              <a:rPr lang="en-US" sz="1300" b="1" i="1" dirty="0" err="1"/>
              <a:t>datos</a:t>
            </a:r>
            <a:r>
              <a:rPr lang="en-US" sz="1300" b="1" i="1" dirty="0"/>
              <a:t>).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66F1B7-D76A-2EA4-D502-190567DD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97142"/>
            <a:ext cx="6155141" cy="38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DEPORTIVIDAD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194101"/>
            <a:ext cx="643380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Posibilidad</a:t>
            </a:r>
            <a:r>
              <a:rPr lang="en-US" sz="1700" dirty="0"/>
              <a:t> de </a:t>
            </a:r>
            <a:r>
              <a:rPr lang="en-US" sz="1700" dirty="0" err="1"/>
              <a:t>incorporar</a:t>
            </a:r>
            <a:r>
              <a:rPr lang="en-US" sz="1700" dirty="0"/>
              <a:t> </a:t>
            </a:r>
            <a:r>
              <a:rPr lang="en-US" sz="1700" dirty="0" err="1"/>
              <a:t>acciones</a:t>
            </a:r>
            <a:r>
              <a:rPr lang="en-US" sz="1700" dirty="0"/>
              <a:t> a favor de la </a:t>
            </a:r>
            <a:r>
              <a:rPr lang="en-US" sz="1700" dirty="0" err="1"/>
              <a:t>deportividad</a:t>
            </a:r>
            <a:r>
              <a:rPr lang="en-US" sz="1700" dirty="0"/>
              <a:t> con </a:t>
            </a:r>
            <a:r>
              <a:rPr lang="en-US" sz="1700" dirty="0" err="1"/>
              <a:t>coste</a:t>
            </a:r>
            <a:r>
              <a:rPr lang="en-US" sz="1700" dirty="0"/>
              <a:t> </a:t>
            </a:r>
            <a:r>
              <a:rPr lang="en-US" sz="1700" dirty="0" err="1"/>
              <a:t>económico</a:t>
            </a:r>
            <a:r>
              <a:rPr lang="en-US" sz="1700" dirty="0"/>
              <a:t>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Formación</a:t>
            </a:r>
            <a:r>
              <a:rPr lang="en-US" sz="1300" dirty="0"/>
              <a:t> AFDA</a:t>
            </a:r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0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4" y="609599"/>
            <a:ext cx="6836927" cy="1322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FORMACIÓN ÁRBITROS/AS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034" y="2194101"/>
            <a:ext cx="6433805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Posibilidad</a:t>
            </a:r>
            <a:r>
              <a:rPr lang="en-US" sz="1700" dirty="0"/>
              <a:t> de </a:t>
            </a:r>
            <a:r>
              <a:rPr lang="en-US" sz="1700" dirty="0" err="1"/>
              <a:t>incluir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</a:t>
            </a:r>
            <a:r>
              <a:rPr lang="en-US" sz="1700" dirty="0" err="1"/>
              <a:t>desarrollo</a:t>
            </a:r>
            <a:r>
              <a:rPr lang="en-US" sz="1700" dirty="0"/>
              <a:t> de </a:t>
            </a:r>
            <a:r>
              <a:rPr lang="en-US" sz="1700" dirty="0" err="1"/>
              <a:t>formaciones</a:t>
            </a:r>
            <a:r>
              <a:rPr lang="en-US" sz="1700" dirty="0"/>
              <a:t> on-line.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Requisitos</a:t>
            </a:r>
            <a:endParaRPr lang="en-US" sz="1500" dirty="0"/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Posibilidad</a:t>
            </a:r>
            <a:r>
              <a:rPr lang="en-US" sz="1300" dirty="0"/>
              <a:t> de </a:t>
            </a:r>
            <a:r>
              <a:rPr lang="en-US" sz="1300" dirty="0" err="1"/>
              <a:t>obtener</a:t>
            </a:r>
            <a:r>
              <a:rPr lang="en-US" sz="1300" dirty="0"/>
              <a:t> </a:t>
            </a:r>
            <a:r>
              <a:rPr lang="en-US" sz="1300" dirty="0" err="1"/>
              <a:t>el</a:t>
            </a:r>
            <a:r>
              <a:rPr lang="en-US" sz="1300" dirty="0"/>
              <a:t> </a:t>
            </a:r>
            <a:r>
              <a:rPr lang="en-US" sz="1300" dirty="0" err="1"/>
              <a:t>certificado</a:t>
            </a:r>
            <a:r>
              <a:rPr lang="en-US" sz="1300" dirty="0"/>
              <a:t> de </a:t>
            </a:r>
            <a:r>
              <a:rPr lang="en-US" sz="1300" dirty="0" err="1"/>
              <a:t>superación</a:t>
            </a:r>
            <a:r>
              <a:rPr lang="en-US" sz="1300" dirty="0"/>
              <a:t> </a:t>
            </a:r>
            <a:r>
              <a:rPr lang="en-US" sz="1300" dirty="0" err="1"/>
              <a:t>autónomamente</a:t>
            </a:r>
            <a:r>
              <a:rPr lang="en-US" sz="1300" dirty="0"/>
              <a:t>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 err="1"/>
              <a:t>Contenidos</a:t>
            </a:r>
            <a:r>
              <a:rPr lang="en-US" sz="1300" dirty="0"/>
              <a:t> de 3 </a:t>
            </a:r>
            <a:r>
              <a:rPr lang="en-US" sz="1300" dirty="0" err="1"/>
              <a:t>tipos</a:t>
            </a:r>
            <a:r>
              <a:rPr lang="en-US" sz="1300" dirty="0"/>
              <a:t>: </a:t>
            </a:r>
          </a:p>
          <a:p>
            <a:pPr marL="1714500" lvl="3" indent="-228600" algn="l">
              <a:buFont typeface="+mj-lt"/>
              <a:buAutoNum type="alphaLcParenR"/>
            </a:pPr>
            <a:r>
              <a:rPr lang="pt-BR" sz="1100" dirty="0"/>
              <a:t>Técnicos </a:t>
            </a:r>
            <a:r>
              <a:rPr lang="pt-BR" sz="1100" dirty="0" err="1"/>
              <a:t>propios</a:t>
            </a:r>
            <a:r>
              <a:rPr lang="pt-BR" sz="1100" dirty="0"/>
              <a:t> de la </a:t>
            </a:r>
            <a:r>
              <a:rPr lang="pt-BR" sz="1100" dirty="0" err="1"/>
              <a:t>modalidad</a:t>
            </a:r>
            <a:endParaRPr lang="pt-BR" sz="1100" dirty="0"/>
          </a:p>
          <a:p>
            <a:pPr marL="1714500" lvl="3" indent="-228600" algn="l">
              <a:buFont typeface="+mj-lt"/>
              <a:buAutoNum type="alphaLcParenR"/>
            </a:pPr>
            <a:r>
              <a:rPr lang="pt-BR" sz="1100" dirty="0"/>
              <a:t>Educador/a</a:t>
            </a:r>
          </a:p>
          <a:p>
            <a:pPr marL="1714500" lvl="3" indent="-228600" algn="l">
              <a:buFont typeface="+mj-lt"/>
              <a:buAutoNum type="alphaLcParenR"/>
            </a:pPr>
            <a:r>
              <a:rPr lang="pt-BR" sz="1100" dirty="0"/>
              <a:t>Protocolo de gradas (en </a:t>
            </a:r>
            <a:r>
              <a:rPr lang="pt-BR" sz="1100" dirty="0" err="1"/>
              <a:t>su</a:t>
            </a:r>
            <a:r>
              <a:rPr lang="pt-BR" sz="1100" dirty="0"/>
              <a:t> caso)</a:t>
            </a:r>
            <a:endParaRPr lang="en-US" sz="1100" dirty="0"/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Euskera y castellano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500" dirty="0" err="1"/>
              <a:t>Asignación</a:t>
            </a:r>
            <a:r>
              <a:rPr lang="en-US" sz="1500" dirty="0"/>
              <a:t> </a:t>
            </a:r>
            <a:r>
              <a:rPr lang="en-US" sz="1500" dirty="0" err="1"/>
              <a:t>económica</a:t>
            </a:r>
            <a:r>
              <a:rPr lang="en-US" sz="1500" dirty="0"/>
              <a:t> </a:t>
            </a:r>
            <a:r>
              <a:rPr lang="en-US" sz="1500" dirty="0" err="1"/>
              <a:t>incluiría</a:t>
            </a:r>
            <a:r>
              <a:rPr lang="en-US" sz="1500" dirty="0"/>
              <a:t>: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Desarrollo de </a:t>
            </a:r>
            <a:r>
              <a:rPr lang="en-US" sz="1300" dirty="0" err="1"/>
              <a:t>contenidos</a:t>
            </a:r>
            <a:r>
              <a:rPr lang="en-US" sz="1300" dirty="0"/>
              <a:t> (b y c, en </a:t>
            </a:r>
            <a:r>
              <a:rPr lang="en-US" sz="1300" dirty="0" err="1"/>
              <a:t>colaboración</a:t>
            </a:r>
            <a:r>
              <a:rPr lang="en-US" sz="1300" dirty="0"/>
              <a:t> con DFA).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Plataforma</a:t>
            </a:r>
          </a:p>
          <a:p>
            <a:pPr marL="1257300" lvl="2" indent="-228600" algn="l">
              <a:buFont typeface="Arial" panose="020B0604020202020204" pitchFamily="34" charset="0"/>
              <a:buChar char="•"/>
            </a:pPr>
            <a:r>
              <a:rPr lang="en-US" sz="1300" dirty="0"/>
              <a:t>La </a:t>
            </a:r>
            <a:r>
              <a:rPr lang="en-US" sz="1300" dirty="0" err="1"/>
              <a:t>propia</a:t>
            </a:r>
            <a:r>
              <a:rPr lang="en-US" sz="1300" dirty="0"/>
              <a:t> </a:t>
            </a:r>
            <a:r>
              <a:rPr lang="en-US" sz="1300" dirty="0" err="1"/>
              <a:t>formación</a:t>
            </a:r>
            <a:r>
              <a:rPr lang="en-US" sz="1300" dirty="0"/>
              <a:t>/</a:t>
            </a:r>
            <a:r>
              <a:rPr lang="en-US" sz="1300" dirty="0" err="1"/>
              <a:t>impartición</a:t>
            </a:r>
            <a:r>
              <a:rPr lang="en-US" sz="1300" dirty="0"/>
              <a:t> o </a:t>
            </a:r>
            <a:r>
              <a:rPr lang="en-US" sz="1300" dirty="0" err="1"/>
              <a:t>seguimiento</a:t>
            </a:r>
            <a:endParaRPr lang="en-US" sz="1300" dirty="0"/>
          </a:p>
          <a:p>
            <a:pPr marL="114300" algn="l"/>
            <a:endParaRPr lang="en-US" sz="1700" dirty="0"/>
          </a:p>
        </p:txBody>
      </p:sp>
      <p:pic>
        <p:nvPicPr>
          <p:cNvPr id="5" name="Imagen 4" descr="Imagen que contiene secadora, dibujo&#10;&#10;Descripción generada automáticamente">
            <a:extLst>
              <a:ext uri="{FF2B5EF4-FFF2-40B4-BE49-F238E27FC236}">
                <a16:creationId xmlns:a16="http://schemas.microsoft.com/office/drawing/2014/main" id="{E96C0868-B397-446A-9F38-0BE3F89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2319506"/>
            <a:ext cx="2206950" cy="943551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04A96E-E270-4671-B5A2-42A6B729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50" y="3584791"/>
            <a:ext cx="2206950" cy="9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7" name="Rectangle 46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 II – DESCRIPCIÓN ACTIVIDAD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Obligación</a:t>
            </a:r>
            <a:r>
              <a:rPr lang="en-US" sz="2000" dirty="0"/>
              <a:t> de </a:t>
            </a:r>
            <a:r>
              <a:rPr lang="en-US" sz="2000" dirty="0" err="1"/>
              <a:t>presentarlo</a:t>
            </a:r>
            <a:r>
              <a:rPr lang="en-US" sz="2000" dirty="0"/>
              <a:t> solo </a:t>
            </a:r>
            <a:r>
              <a:rPr lang="en-US" sz="2000" dirty="0" err="1"/>
              <a:t>si</a:t>
            </a:r>
            <a:r>
              <a:rPr lang="en-US" sz="2000" dirty="0"/>
              <a:t>:</a:t>
            </a:r>
          </a:p>
          <a:p>
            <a:pPr marL="40005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Nueva </a:t>
            </a:r>
            <a:r>
              <a:rPr lang="en-US" sz="2000" dirty="0" err="1"/>
              <a:t>actividad</a:t>
            </a:r>
            <a:r>
              <a:rPr lang="en-US" sz="2000" dirty="0"/>
              <a:t>.</a:t>
            </a:r>
          </a:p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Se </a:t>
            </a:r>
            <a:r>
              <a:rPr lang="en-US" sz="2000" dirty="0" err="1"/>
              <a:t>modifican</a:t>
            </a:r>
            <a:r>
              <a:rPr lang="en-US" sz="2000" dirty="0"/>
              <a:t> las </a:t>
            </a:r>
            <a:r>
              <a:rPr lang="en-US" sz="2000" dirty="0" err="1"/>
              <a:t>características</a:t>
            </a:r>
            <a:r>
              <a:rPr lang="en-US" sz="2000" dirty="0"/>
              <a:t> o </a:t>
            </a:r>
            <a:r>
              <a:rPr lang="en-US" sz="2000" dirty="0" err="1"/>
              <a:t>precios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actividad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realizada</a:t>
            </a:r>
            <a:r>
              <a:rPr lang="en-US" sz="2000" dirty="0"/>
              <a:t> en </a:t>
            </a:r>
            <a:r>
              <a:rPr lang="en-US" sz="2000" dirty="0" err="1"/>
              <a:t>cursos</a:t>
            </a:r>
            <a:r>
              <a:rPr lang="en-US" sz="2000" dirty="0"/>
              <a:t> </a:t>
            </a:r>
            <a:r>
              <a:rPr lang="en-US" sz="2000" dirty="0" err="1"/>
              <a:t>anteriores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(</a:t>
            </a:r>
            <a:r>
              <a:rPr lang="en-US" sz="2000" dirty="0" err="1">
                <a:highlight>
                  <a:srgbClr val="FFFF00"/>
                </a:highlight>
              </a:rPr>
              <a:t>cambios</a:t>
            </a:r>
            <a:r>
              <a:rPr lang="en-US" sz="2000" dirty="0">
                <a:highlight>
                  <a:srgbClr val="FFFF00"/>
                </a:highlight>
              </a:rPr>
              <a:t> en </a:t>
            </a:r>
            <a:r>
              <a:rPr lang="en-US" sz="2000" dirty="0" err="1">
                <a:highlight>
                  <a:srgbClr val="FFFF00"/>
                </a:highlight>
              </a:rPr>
              <a:t>amarillo</a:t>
            </a:r>
            <a:r>
              <a:rPr lang="en-US" sz="2000" dirty="0">
                <a:highlight>
                  <a:srgbClr val="FFFF00"/>
                </a:highlight>
              </a:rPr>
              <a:t>).</a:t>
            </a:r>
          </a:p>
        </p:txBody>
      </p:sp>
      <p:pic>
        <p:nvPicPr>
          <p:cNvPr id="462" name="Imagen 461">
            <a:extLst>
              <a:ext uri="{FF2B5EF4-FFF2-40B4-BE49-F238E27FC236}">
                <a16:creationId xmlns:a16="http://schemas.microsoft.com/office/drawing/2014/main" id="{612AD19A-8F39-5A0A-CB97-5BBA3214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865" y="661916"/>
            <a:ext cx="3918325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8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FF272F6-32CA-C19B-73EF-A1B103139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ANEXO III – OFERTA DE ACTIVIDADES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2893952A-C628-F985-6DCB-F28E6210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1700" dirty="0" err="1">
                <a:highlight>
                  <a:srgbClr val="FFFF00"/>
                </a:highlight>
              </a:rPr>
              <a:t>Modificaciones</a:t>
            </a:r>
            <a:r>
              <a:rPr lang="en-US" sz="1700" dirty="0">
                <a:highlight>
                  <a:srgbClr val="FFFF00"/>
                </a:highlight>
              </a:rPr>
              <a:t> en </a:t>
            </a:r>
            <a:r>
              <a:rPr lang="en-US" sz="1700" dirty="0" err="1">
                <a:highlight>
                  <a:srgbClr val="FFFF00"/>
                </a:highlight>
              </a:rPr>
              <a:t>amarillo</a:t>
            </a:r>
            <a:r>
              <a:rPr lang="en-US" sz="1700" dirty="0">
                <a:highlight>
                  <a:srgbClr val="FFFF00"/>
                </a:highlight>
              </a:rPr>
              <a:t>.</a:t>
            </a:r>
          </a:p>
          <a:p>
            <a:pPr marL="857250" lvl="1"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Atentos</a:t>
            </a:r>
            <a:r>
              <a:rPr lang="en-US" sz="1700" dirty="0"/>
              <a:t> a actividades de </a:t>
            </a:r>
            <a:r>
              <a:rPr lang="en-US" sz="1700" dirty="0" err="1"/>
              <a:t>tecnificación</a:t>
            </a:r>
            <a:r>
              <a:rPr lang="en-US" sz="1700" dirty="0"/>
              <a:t>.</a:t>
            </a:r>
          </a:p>
          <a:p>
            <a:pPr marL="171450" algn="l"/>
            <a:endParaRPr lang="en-US" sz="1700" dirty="0"/>
          </a:p>
          <a:p>
            <a:pPr marL="400050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Actividades </a:t>
            </a:r>
            <a:r>
              <a:rPr lang="en-US" sz="1700" dirty="0" err="1"/>
              <a:t>abiertas</a:t>
            </a:r>
            <a:r>
              <a:rPr lang="en-US" sz="1700" dirty="0"/>
              <a:t> (</a:t>
            </a:r>
            <a:r>
              <a:rPr lang="en-US" sz="1700" dirty="0" err="1"/>
              <a:t>cursos</a:t>
            </a:r>
            <a:r>
              <a:rPr lang="en-US" sz="1700" dirty="0"/>
              <a:t> de </a:t>
            </a:r>
            <a:r>
              <a:rPr lang="en-US" sz="1700" dirty="0" err="1"/>
              <a:t>iniciación</a:t>
            </a:r>
            <a:r>
              <a:rPr lang="en-US" sz="1700" dirty="0"/>
              <a:t>, fiestas </a:t>
            </a:r>
            <a:r>
              <a:rPr lang="en-US" sz="1700" dirty="0" err="1"/>
              <a:t>recreativas</a:t>
            </a:r>
            <a:r>
              <a:rPr lang="en-US" sz="1700" dirty="0"/>
              <a:t>, fiestas </a:t>
            </a:r>
            <a:r>
              <a:rPr lang="en-US" sz="1700" dirty="0" err="1"/>
              <a:t>competitivas</a:t>
            </a:r>
            <a:r>
              <a:rPr lang="en-US" sz="1700" dirty="0"/>
              <a:t>):</a:t>
            </a:r>
          </a:p>
          <a:p>
            <a:pPr marL="857250" lvl="1"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En </a:t>
            </a:r>
            <a:r>
              <a:rPr lang="en-US" sz="1700" dirty="0" err="1"/>
              <a:t>concordancia</a:t>
            </a:r>
            <a:r>
              <a:rPr lang="en-US" sz="1700" dirty="0"/>
              <a:t> con lo </a:t>
            </a:r>
            <a:r>
              <a:rPr lang="en-US" sz="1700" dirty="0" err="1"/>
              <a:t>solicitado</a:t>
            </a:r>
            <a:r>
              <a:rPr lang="en-US" sz="1700" dirty="0"/>
              <a:t>.</a:t>
            </a:r>
          </a:p>
          <a:p>
            <a:pPr marL="1143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382ED-1735-01DA-7F73-F29F16AF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70" y="661916"/>
            <a:ext cx="3946115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1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2398</Words>
  <Application>Microsoft Office PowerPoint</Application>
  <PresentationFormat>Panorámica</PresentationFormat>
  <Paragraphs>339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Abadi</vt:lpstr>
      <vt:lpstr>Aharoni</vt:lpstr>
      <vt:lpstr>Aptos</vt:lpstr>
      <vt:lpstr>Arial</vt:lpstr>
      <vt:lpstr>Calibri</vt:lpstr>
      <vt:lpstr>Calibri Light</vt:lpstr>
      <vt:lpstr>Segoe UI</vt:lpstr>
      <vt:lpstr>Times New Roman</vt:lpstr>
      <vt:lpstr>Wingdings</vt:lpstr>
      <vt:lpstr>Tema de Office</vt:lpstr>
      <vt:lpstr>    ARABAKO FORU ALDUNDIKO  KIROL ZERBITZUA </vt:lpstr>
      <vt:lpstr>CONTENIDOS REUNIÓN</vt:lpstr>
      <vt:lpstr>PROPUESTA CONVENIO 2025-2026  </vt:lpstr>
      <vt:lpstr>DOCUMENTACIÓN A REGISTRAR</vt:lpstr>
      <vt:lpstr>ANEXO I – PROPUESTA 2025-2026</vt:lpstr>
      <vt:lpstr>DEPORTIVIDAD</vt:lpstr>
      <vt:lpstr>FORMACIÓN ÁRBITROS/AS</vt:lpstr>
      <vt:lpstr>ANEXO II – DESCRIPCIÓN ACTIVIDAD</vt:lpstr>
      <vt:lpstr>ANEXO III – OFERTA DE ACTIVIDADES</vt:lpstr>
      <vt:lpstr>NORMATIVAS DE JUEGO</vt:lpstr>
      <vt:lpstr>EDAD ÁRBITROS/AS</vt:lpstr>
      <vt:lpstr>MODIFICACIONES PROTOCOLO</vt:lpstr>
      <vt:lpstr>REUNIONES</vt:lpstr>
      <vt:lpstr>ACCIONES DURANTE EL CURSO 2025-2026  </vt:lpstr>
      <vt:lpstr>COMPETICIONES</vt:lpstr>
      <vt:lpstr>SOLICITUD DE AUTORIZACIONES</vt:lpstr>
      <vt:lpstr>SOLICITUD DE AUTORIZACIONES - entidades</vt:lpstr>
      <vt:lpstr>CONVOCATORIAS SUBVENCIONES</vt:lpstr>
      <vt:lpstr>ACCIONES PARA PROPUESTA 2026-2027  </vt:lpstr>
      <vt:lpstr>A DESARROLLAR PARA PROPUESTA 1 DE JUNIO DE 2026</vt:lpstr>
      <vt:lpstr>DIFERENCIAS ITINERARIOS</vt:lpstr>
      <vt:lpstr>A TENER EN CUENTA PARA 2026-2027</vt:lpstr>
      <vt:lpstr>LEY PROFESIONES DEL DEPORTE  </vt:lpstr>
      <vt:lpstr>NORMATIVA</vt:lpstr>
      <vt:lpstr>Presentación de PowerPoint</vt:lpstr>
      <vt:lpstr>NOTAS</vt:lpstr>
      <vt:lpstr>FEDERACIONES - SIGUIENTES PASOS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ARABAKO FORU ALDUNDIAK ORDAINDUTAKO BUSA</dc:title>
  <dc:creator>Errasti Jauregi, Juan Ignacio</dc:creator>
  <cp:lastModifiedBy>Bujanda Bujanda, Joseba</cp:lastModifiedBy>
  <cp:revision>43</cp:revision>
  <cp:lastPrinted>2023-05-09T13:04:32Z</cp:lastPrinted>
  <dcterms:created xsi:type="dcterms:W3CDTF">2023-01-12T13:15:46Z</dcterms:created>
  <dcterms:modified xsi:type="dcterms:W3CDTF">2025-05-07T15:32:47Z</dcterms:modified>
</cp:coreProperties>
</file>